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4" r:id="rId3"/>
    <p:sldId id="259" r:id="rId4"/>
    <p:sldId id="260" r:id="rId5"/>
    <p:sldId id="261" r:id="rId6"/>
    <p:sldId id="273" r:id="rId7"/>
    <p:sldId id="268" r:id="rId8"/>
    <p:sldId id="284" r:id="rId9"/>
    <p:sldId id="276" r:id="rId10"/>
    <p:sldId id="275" r:id="rId11"/>
    <p:sldId id="279" r:id="rId12"/>
    <p:sldId id="280" r:id="rId13"/>
    <p:sldId id="281" r:id="rId14"/>
    <p:sldId id="278" r:id="rId15"/>
    <p:sldId id="282" r:id="rId16"/>
    <p:sldId id="283" r:id="rId17"/>
    <p:sldId id="269" r:id="rId18"/>
    <p:sldId id="270" r:id="rId19"/>
    <p:sldId id="285" r:id="rId20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4B09"/>
    <a:srgbClr val="228224"/>
    <a:srgbClr val="386C39"/>
    <a:srgbClr val="2B7934"/>
    <a:srgbClr val="05859F"/>
    <a:srgbClr val="9A550A"/>
    <a:srgbClr val="A04704"/>
    <a:srgbClr val="717E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704" autoAdjust="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5373E-E4A1-43F8-B8EA-738177BAAA75}" type="datetimeFigureOut">
              <a:rPr lang="ru-RU" smtClean="0"/>
              <a:t>17.02.2020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E5778-4076-460F-8827-8748C70986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200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0C917-0CEC-41CB-AA34-1EFFECF03C91}" type="datetimeFigureOut">
              <a:rPr lang="ru-RU" smtClean="0"/>
              <a:pPr/>
              <a:t>17.02.2020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49D9A-3328-4E64-9B88-B716E7E5F4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298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6FD639-093F-4881-9580-9316D9EE9E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14D4244-6580-4B2A-B5A0-C97688EA9DE6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08CD0F-8913-44B1-8E05-09107E66BD50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C820820-D664-444A-ABFD-28887C486BE1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FFEF86-ADE6-474A-A908-5BC98BB2555D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D7123C-8F5F-4135-828E-AB2900A86BFC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62432-712B-4405-89E9-711694C84936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DFD8FD8-716C-419C-800F-8153D5664197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2C941-098C-45D4-AC33-FDA4E7C29F93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265FD3-6A4F-41D3-9933-7D694EE93A24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88969A4-447B-4D5D-BF84-9F7FF6FFD496}" type="slidenum">
              <a:rPr lang="ru-RU" smtClean="0"/>
              <a:pPr/>
              <a:t>‹#›</a:t>
            </a:fld>
            <a:endParaRPr lang="ru-RU" sz="140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BA38A46-918D-4FE0-AC54-E9480DED7416}" type="slidenum">
              <a:rPr lang="ru-RU" smtClean="0"/>
              <a:pPr/>
              <a:t>‹#›</a:t>
            </a:fld>
            <a:endParaRPr lang="ru-RU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2115" y="620688"/>
            <a:ext cx="7583487" cy="129698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Comic Sans MS" pitchFamily="66" charset="0"/>
              </a:rPr>
              <a:t>ПСИХОЛОГИЧЕСКАЯ ПОДДЕРЖКА УЧАЩИХСЯ В ПЕРИОД СДАЧИ ЕГЭ</a:t>
            </a:r>
            <a:endParaRPr lang="ru-RU" sz="3200" b="1" dirty="0">
              <a:latin typeface="Comic Sans MS" pitchFamily="66" charset="0"/>
            </a:endParaRPr>
          </a:p>
        </p:txBody>
      </p:sp>
      <p:pic>
        <p:nvPicPr>
          <p:cNvPr id="2094" name="Picture 46" descr="Экзам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76872"/>
            <a:ext cx="4480182" cy="324036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43808" y="594928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МАОУ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лицей 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5 2019-2020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Контролируйте </a:t>
            </a:r>
            <a:r>
              <a:rPr lang="ru-RU" sz="2000" b="1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режим подготовки 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ребенка, не допускайте перегрузок,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занятия должны чередоваться с 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отдыхом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  <a:r>
              <a:rPr lang="ru-RU" sz="20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 </a:t>
            </a:r>
            <a:endParaRPr lang="ru-RU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Оптимальный режим занятий – 40 минут, 10 минут перерыв. В перерыве лучше заняться не умственной, а физической деятельностью: помыть посуду, послушать музыку,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спеть 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свою любимую песню, 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потанцевать, </a:t>
            </a:r>
            <a:r>
              <a:rPr lang="ru-RU" sz="20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порисовать</a:t>
            </a:r>
            <a:r>
              <a:rPr lang="ru-RU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 Не хвататься за телефон!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+mj-lt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+mj-lt"/>
              </a:rPr>
              <a:t>Важно, чтобы одиннадцатиклассник обходился </a:t>
            </a:r>
            <a:r>
              <a:rPr lang="ru-RU" sz="2000" b="1" dirty="0">
                <a:solidFill>
                  <a:prstClr val="black"/>
                </a:solidFill>
                <a:latin typeface="+mj-lt"/>
              </a:rPr>
              <a:t>без стимуляторов </a:t>
            </a:r>
            <a:r>
              <a:rPr lang="ru-RU" sz="2000" dirty="0">
                <a:solidFill>
                  <a:prstClr val="black"/>
                </a:solidFill>
                <a:latin typeface="+mj-lt"/>
              </a:rPr>
              <a:t>(кофе, крепкого чая), нервная система перед экзаменом и так на взводе. Немало вреда может нанести и попытка сосредоточиться над учебниками в одной комнате с работающими телевизором или радио. Если школьник хочет работать под музыку, не надо этому препятствовать, только договоритесь, чтобы это была музыка без слов.</a:t>
            </a: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8695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183880" cy="2952328"/>
          </a:xfr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200" dirty="0" smtClean="0"/>
              <a:t>4. Ознакомьте </a:t>
            </a:r>
            <a:r>
              <a:rPr lang="ru-RU" sz="2200" dirty="0"/>
              <a:t>ребенка с </a:t>
            </a:r>
            <a:r>
              <a:rPr lang="ru-RU" sz="2200" dirty="0" smtClean="0"/>
              <a:t>методикой подготовки </a:t>
            </a:r>
            <a:r>
              <a:rPr lang="ru-RU" sz="2600" dirty="0" smtClean="0">
                <a:solidFill>
                  <a:prstClr val="black"/>
                </a:solidFill>
                <a:latin typeface="Calibri"/>
              </a:rPr>
              <a:t>к 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экзаменам: не имеет смысла зазубривать весь фактический материал, достаточно просмотреть ключевые моменты и уловить смысл и логику материала.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>
                <a:solidFill>
                  <a:prstClr val="black"/>
                </a:solidFill>
                <a:latin typeface="Calibri"/>
              </a:rPr>
              <a:t>5. Очень 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полезно делать краткие схематические выписки и таблицы, упорядочивая изучаемый материал по плану. </a:t>
            </a:r>
            <a:r>
              <a:rPr lang="ru-RU" sz="2600" dirty="0" smtClean="0">
                <a:solidFill>
                  <a:prstClr val="black"/>
                </a:solidFill>
                <a:latin typeface="Calibri"/>
              </a:rPr>
              <a:t>Основные 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формулы и определения можно выписать на листочках и повесить над письменным столом, над кроватью и т.д.</a:t>
            </a:r>
          </a:p>
          <a:p>
            <a:endParaRPr lang="ru-RU" dirty="0"/>
          </a:p>
        </p:txBody>
      </p:sp>
      <p:pic>
        <p:nvPicPr>
          <p:cNvPr id="4" name="Picture 2" descr="http://vasilievaa.narod.ru/gu/stat_rab/book/GMU_zar_Startsev/1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40968"/>
            <a:ext cx="5295889" cy="307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115866"/>
            <a:ext cx="2170113" cy="303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0506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04664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0000"/>
                </a:solidFill>
                <a:ea typeface="Times New Roman"/>
              </a:rPr>
              <a:t>6. Ознакомьтесь 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со списком тем и разделов к экзамену. Не стесняйтесь признаться ребенку, что уже не очень хорошо помните большинство разделов биологии, химии или любого другого предмета, который ему необходимо подготовить. Пусть он просветит вас по тем или иным темам, а вы зададите 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</a:rPr>
              <a:t>вопросы</a:t>
            </a:r>
            <a:r>
              <a:rPr lang="ru-RU" sz="1800" dirty="0">
                <a:solidFill>
                  <a:srgbClr val="000000"/>
                </a:solidFill>
                <a:ea typeface="Times New Roman"/>
              </a:rPr>
              <a:t>. Чем больше он успеет вам рассказать, тем </a:t>
            </a:r>
            <a:r>
              <a:rPr lang="ru-RU" sz="1800" dirty="0" smtClean="0">
                <a:solidFill>
                  <a:srgbClr val="000000"/>
                </a:solidFill>
                <a:ea typeface="Times New Roman"/>
              </a:rPr>
              <a:t>лучше.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0000"/>
              </a:solidFill>
              <a:ea typeface="Times New Roman"/>
            </a:endParaRP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srgbClr val="000000"/>
                </a:solidFill>
              </a:rPr>
              <a:t>7. Устройте домашнюю репетицию </a:t>
            </a:r>
            <a:r>
              <a:rPr lang="ru-RU" sz="1800" dirty="0">
                <a:solidFill>
                  <a:srgbClr val="000000"/>
                </a:solidFill>
              </a:rPr>
              <a:t>экзамена. Например, возьмите один из вариантов контрольно-измерительных материалов (КИМ) по предмету. Договоритесь, что у него будет 3 или 4 часа (в зависимости от длительности реального экзамена), усадите за стол, свободный от лишних предметов, дайте несколько чистых листов бумаги, засеките время и объявите о начале «экзамена». Проследите, чтобы его не отвлекали телефон и т.п.</a:t>
            </a:r>
          </a:p>
          <a:p>
            <a:endParaRPr lang="ru-RU" dirty="0"/>
          </a:p>
        </p:txBody>
      </p:sp>
      <p:pic>
        <p:nvPicPr>
          <p:cNvPr id="4" name="Picture 2" descr="http://img-fotki.yandex.ru/get/9355/20377162.f4/0_abc98_ab20d2f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395736"/>
            <a:ext cx="4032449" cy="2251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6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69884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8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. Обратите </a:t>
            </a:r>
            <a:r>
              <a:rPr lang="ru-RU" sz="2000" dirty="0">
                <a:solidFill>
                  <a:prstClr val="black"/>
                </a:solidFill>
                <a:latin typeface="+mj-lt"/>
              </a:rPr>
              <a:t>внимание на питание ребенка: во время интенсивного умственного напряжения ему необходима питательная и разнообразная пища, сбалансированный комплекс витаминов. Такие продукты, как рыба, творог, орехи, курага стимулируют работу головного мозга</a:t>
            </a: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000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prstClr val="black"/>
                </a:solidFill>
                <a:latin typeface="+mj-lt"/>
              </a:rPr>
              <a:t>9. </a:t>
            </a:r>
            <a:r>
              <a:rPr lang="ru-RU" sz="2000" dirty="0">
                <a:solidFill>
                  <a:prstClr val="black"/>
                </a:solidFill>
                <a:latin typeface="+mj-lt"/>
              </a:rPr>
              <a:t>Накануне экзамена обеспечьте ребенку полноценный отдых, он должен отдохнуть и как следует выспаться.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 smtClean="0">
                <a:solidFill>
                  <a:srgbClr val="000000"/>
                </a:solidFill>
              </a:rPr>
              <a:t>Договоритесь </a:t>
            </a:r>
            <a:r>
              <a:rPr lang="ru-RU" sz="2000" dirty="0">
                <a:solidFill>
                  <a:srgbClr val="000000"/>
                </a:solidFill>
              </a:rPr>
              <a:t>с ребенком, что вечером накануне экзамена он прекратит подготовку, прогуляется, искупается и ляжет спать вовремя. </a:t>
            </a:r>
            <a:endParaRPr lang="ru-RU" sz="2000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Последние </a:t>
            </a:r>
            <a:r>
              <a:rPr lang="ru-RU" sz="2000" b="1" dirty="0">
                <a:solidFill>
                  <a:srgbClr val="000000"/>
                </a:solidFill>
              </a:rPr>
              <a:t>двенадцать </a:t>
            </a:r>
            <a:r>
              <a:rPr lang="ru-RU" sz="2000" b="1" dirty="0" smtClean="0">
                <a:solidFill>
                  <a:srgbClr val="000000"/>
                </a:solidFill>
              </a:rPr>
              <a:t>часов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должны </a:t>
            </a:r>
            <a:r>
              <a:rPr lang="ru-RU" sz="2000" b="1" dirty="0">
                <a:solidFill>
                  <a:srgbClr val="000000"/>
                </a:solidFill>
              </a:rPr>
              <a:t>уйти на подготовку </a:t>
            </a:r>
            <a:endParaRPr lang="ru-RU" sz="2000" b="1" dirty="0" smtClean="0">
              <a:solidFill>
                <a:srgbClr val="000000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dirty="0" smtClean="0">
                <a:solidFill>
                  <a:srgbClr val="000000"/>
                </a:solidFill>
              </a:rPr>
              <a:t>организма</a:t>
            </a:r>
            <a:r>
              <a:rPr lang="ru-RU" sz="2000" b="1" dirty="0">
                <a:solidFill>
                  <a:srgbClr val="000000"/>
                </a:solidFill>
              </a:rPr>
              <a:t>, а не знаний</a:t>
            </a: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05064"/>
            <a:ext cx="352425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2328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+mj-lt"/>
              </a:rPr>
              <a:t>10. Нередко </a:t>
            </a:r>
            <a:r>
              <a:rPr lang="ru-RU" sz="2400" dirty="0">
                <a:latin typeface="+mj-lt"/>
              </a:rPr>
              <a:t>родители выпускников жалуются, начинают рассуждать о ненужности и неправильности ЕГЭ, таким образом нагнетая обстановку</a:t>
            </a:r>
            <a:r>
              <a:rPr lang="ru-RU" sz="2400" dirty="0" smtClean="0">
                <a:latin typeface="+mj-lt"/>
              </a:rPr>
              <a:t>. Постарайтесь </a:t>
            </a:r>
            <a:r>
              <a:rPr lang="ru-RU" sz="2400" dirty="0">
                <a:latin typeface="+mj-lt"/>
              </a:rPr>
              <a:t>не накручивать ребёнка и не нагнетайте ситуацию.</a:t>
            </a:r>
          </a:p>
          <a:p>
            <a:r>
              <a:rPr lang="ru-RU" sz="2400" b="1" dirty="0">
                <a:latin typeface="+mj-lt"/>
              </a:rPr>
              <a:t>Самое главное в ходе подготовки к экзаменам - это снизить напряжение и тревожность ребенка, а так же обеспечить подходящие условия для </a:t>
            </a:r>
            <a:r>
              <a:rPr lang="ru-RU" sz="2400" b="1" dirty="0" smtClean="0">
                <a:latin typeface="+mj-lt"/>
              </a:rPr>
              <a:t>занятий.</a:t>
            </a:r>
            <a:endParaRPr lang="ru-RU" sz="2400" b="1" dirty="0">
              <a:latin typeface="+mj-lt"/>
            </a:endParaRPr>
          </a:p>
        </p:txBody>
      </p:sp>
      <p:pic>
        <p:nvPicPr>
          <p:cNvPr id="5" name="Picture 16" descr="http://static.baza.farpost.ru/v/1345450254529_bulle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98" y="4005064"/>
            <a:ext cx="4139639" cy="276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0770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73536" cy="3330696"/>
          </a:xfrm>
        </p:spPr>
        <p:txBody>
          <a:bodyPr>
            <a:noAutofit/>
          </a:bodyPr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b="1" u="sng" dirty="0">
                <a:solidFill>
                  <a:srgbClr val="FF0000"/>
                </a:solidFill>
                <a:latin typeface="Calibri"/>
              </a:rPr>
              <a:t>Посоветуйте детям во время экзамена обратить внимание на следующее: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000" b="1" u="sng" dirty="0">
              <a:solidFill>
                <a:srgbClr val="FF0000"/>
              </a:solidFill>
              <a:latin typeface="Calibri"/>
            </a:endParaRPr>
          </a:p>
          <a:p>
            <a:pPr marL="342900" lvl="0" indent="-342900">
              <a:spcBef>
                <a:spcPts val="0"/>
              </a:spcBef>
              <a:buClrTx/>
              <a:buSzTx/>
              <a:buFontTx/>
              <a:buAutoNum type="arabicPeriod"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пробежать глазами весь тест, чтобы увидеть, какого типа задания в нем содержатся, это поможет настроиться на работу;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2. внимательно прочитать вопрос до конца и понять его смысл (характерная ошибка во время тестирования - не дочитав до конца, по первым словам учащиеся уже предполагают, ответ и торопятся его вписать);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3. если не знаешь ответа на вопрос или не уверен, пропусти его и отметь, чтобы потом к нему вернуться;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4. если не смог в течение отведенного времени ответить на вопрос, есть смысл положиться на свою интуицию и указать наиболее вероятный вариант ответа.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71652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Если ваш ребенок получил оценку ниже, чем хотелось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бы,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помогите ему справиться с этой бедой. Не осуждайте и не насмехайтесь над ним, вместо этого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постарайтесь понять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, в чем причина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неудачи,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какие выводы можно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сделать.  Не горячитесь, обсудите с преподавателем возможность апелляции.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20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Calibri"/>
              </a:rPr>
              <a:t>Родителям нужно четко понимать, что жизнь ребенка на ЕГЭ не закончится, какой бы ни был результат. Для родителей совет один </a:t>
            </a:r>
            <a:r>
              <a:rPr lang="ru-RU" sz="2000" dirty="0" smtClean="0">
                <a:solidFill>
                  <a:prstClr val="black"/>
                </a:solidFill>
                <a:latin typeface="Calibri"/>
              </a:rPr>
              <a:t>—поддерживать ребенка. </a:t>
            </a:r>
            <a:r>
              <a:rPr lang="ru-RU" sz="2000" dirty="0">
                <a:solidFill>
                  <a:prstClr val="black"/>
                </a:solidFill>
                <a:latin typeface="Calibri"/>
              </a:rPr>
              <a:t>Очень велик риск нервного срыва. Нужно быть очень внимательным, и четко отслеживать состояние своего ребенка.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70" y="3766147"/>
            <a:ext cx="3615038" cy="254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012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85786" y="142852"/>
            <a:ext cx="7772400" cy="1143000"/>
          </a:xfrm>
        </p:spPr>
        <p:txBody>
          <a:bodyPr/>
          <a:lstStyle/>
          <a:p>
            <a:pPr algn="ctr"/>
            <a:r>
              <a:rPr lang="ru-RU" sz="2400" b="1" dirty="0"/>
              <a:t>Психологический портрет человека, готового успешно сдать экзамены: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500034" y="1357298"/>
            <a:ext cx="8183880" cy="5188084"/>
          </a:xfrm>
          <a:solidFill>
            <a:schemeClr val="accent1"/>
          </a:solidFill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1200" b="1" dirty="0"/>
          </a:p>
          <a:p>
            <a:pPr marL="514350" indent="-514350">
              <a:lnSpc>
                <a:spcPct val="150000"/>
              </a:lnSpc>
              <a:buNone/>
            </a:pPr>
            <a:r>
              <a:rPr lang="ru-RU" sz="2900" dirty="0" smtClean="0"/>
              <a:t>1. Уверен </a:t>
            </a:r>
            <a:r>
              <a:rPr lang="ru-RU" sz="2900" dirty="0"/>
              <a:t>в своих силах. </a:t>
            </a:r>
          </a:p>
          <a:p>
            <a:pPr>
              <a:lnSpc>
                <a:spcPct val="150000"/>
              </a:lnSpc>
              <a:buNone/>
            </a:pPr>
            <a:r>
              <a:rPr lang="ru-RU" sz="2900" dirty="0" smtClean="0"/>
              <a:t>2. Имеет </a:t>
            </a:r>
            <a:r>
              <a:rPr lang="ru-RU" sz="2900" dirty="0"/>
              <a:t>и постоянно поддерживает позитивный настрой на успех. </a:t>
            </a:r>
          </a:p>
          <a:p>
            <a:pPr>
              <a:lnSpc>
                <a:spcPct val="150000"/>
              </a:lnSpc>
              <a:buNone/>
            </a:pPr>
            <a:r>
              <a:rPr lang="ru-RU" sz="2900" dirty="0" smtClean="0"/>
              <a:t>3. Сам </a:t>
            </a:r>
            <a:r>
              <a:rPr lang="ru-RU" sz="2900" dirty="0"/>
              <a:t>обеспечивает себе высокую степень мотивации к успешной сдаче экзамена.</a:t>
            </a:r>
          </a:p>
          <a:p>
            <a:pPr>
              <a:lnSpc>
                <a:spcPct val="150000"/>
              </a:lnSpc>
              <a:buNone/>
            </a:pPr>
            <a:r>
              <a:rPr lang="ru-RU" sz="2900" dirty="0" smtClean="0"/>
              <a:t>4. Адекватно </a:t>
            </a:r>
            <a:r>
              <a:rPr lang="ru-RU" sz="2900" dirty="0"/>
              <a:t>оценивает свои способности, имеет представление о специфике умственного труда.</a:t>
            </a:r>
          </a:p>
          <a:p>
            <a:pPr>
              <a:lnSpc>
                <a:spcPct val="150000"/>
              </a:lnSpc>
              <a:buNone/>
            </a:pPr>
            <a:r>
              <a:rPr lang="ru-RU" sz="2900" dirty="0" smtClean="0"/>
              <a:t>5. Знает </a:t>
            </a:r>
            <a:r>
              <a:rPr lang="ru-RU" sz="2900" dirty="0"/>
              <a:t>сильные и слабые стороны своего характера и умеет практически использовать эти знания.</a:t>
            </a:r>
          </a:p>
          <a:p>
            <a:pPr>
              <a:lnSpc>
                <a:spcPct val="150000"/>
              </a:lnSpc>
              <a:buNone/>
            </a:pPr>
            <a:r>
              <a:rPr lang="ru-RU" sz="2900" dirty="0" smtClean="0"/>
              <a:t>6. Стойко </a:t>
            </a:r>
            <a:r>
              <a:rPr lang="ru-RU" sz="2900" dirty="0"/>
              <a:t>преодолевает препятствия, появляющиеся на пути к достижению цели.</a:t>
            </a:r>
          </a:p>
          <a:p>
            <a:pPr>
              <a:lnSpc>
                <a:spcPct val="150000"/>
              </a:lnSpc>
              <a:buNone/>
            </a:pPr>
            <a:r>
              <a:rPr lang="ru-RU" sz="2900" dirty="0" smtClean="0"/>
              <a:t>7. Извлекает </a:t>
            </a:r>
            <a:r>
              <a:rPr lang="ru-RU" sz="2900" dirty="0"/>
              <a:t>рациональное зерно из критики в свой адрес, в меру самокритичен.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8183880" cy="1051560"/>
          </a:xfrm>
        </p:spPr>
        <p:txBody>
          <a:bodyPr/>
          <a:lstStyle/>
          <a:p>
            <a:r>
              <a:rPr lang="ru-RU" sz="2800" b="1" dirty="0"/>
              <a:t>Психологический портрет человека, готового успешно сдать экзамены: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357298"/>
            <a:ext cx="8183880" cy="5143536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1. Принимает </a:t>
            </a:r>
            <a:r>
              <a:rPr lang="ru-RU" sz="2000" dirty="0"/>
              <a:t>ответственные решения по поводу подготовки к экзаменам, инициативен в самоподготовке.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2. Формирует </a:t>
            </a:r>
            <a:r>
              <a:rPr lang="ru-RU" sz="2000" dirty="0"/>
              <a:t>вокруг себя интеллектуальную и творческую среду развития.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3. Умеет </a:t>
            </a:r>
            <a:r>
              <a:rPr lang="ru-RU" sz="2000" dirty="0"/>
              <a:t>ставить адекватные учебные задачи и поэтапно их решать.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4. Ценит </a:t>
            </a:r>
            <a:r>
              <a:rPr lang="ru-RU" sz="2000" dirty="0"/>
              <a:t>и развивает в себе пунктуальность, обязательность, аккуратность.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5. Эффективно </a:t>
            </a:r>
            <a:r>
              <a:rPr lang="ru-RU" sz="2000" dirty="0"/>
              <a:t>использует время, отведенное на подготовку к экзаменам, не откладывает дел на потом.</a:t>
            </a:r>
          </a:p>
          <a:p>
            <a:pPr>
              <a:lnSpc>
                <a:spcPct val="150000"/>
              </a:lnSpc>
            </a:pPr>
            <a:r>
              <a:rPr lang="ru-RU" sz="2000" dirty="0" smtClean="0"/>
              <a:t>6. Доводит </a:t>
            </a:r>
            <a:r>
              <a:rPr lang="ru-RU" sz="2000" dirty="0"/>
              <a:t>начатое дело до завершения. Успех или неудачу воспринимает как жизненный урок.</a:t>
            </a:r>
          </a:p>
          <a:p>
            <a:pPr>
              <a:lnSpc>
                <a:spcPct val="150000"/>
              </a:lnSpc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endParaRPr lang="ru-RU" sz="3600" dirty="0"/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ЖЕЛАЕМ </a:t>
            </a:r>
          </a:p>
          <a:p>
            <a:pPr marL="0" indent="0" algn="ctr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ВАМ УСПЕХА!</a:t>
            </a:r>
            <a:endParaRPr lang="ru-RU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5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/>
          <a:lstStyle/>
          <a:p>
            <a:r>
              <a:rPr lang="ru-RU" dirty="0" smtClean="0"/>
              <a:t>Психологическая поддержка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4434" y="1628800"/>
            <a:ext cx="777686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latin typeface="+mj-lt"/>
              </a:rPr>
              <a:t>Психологическая поддержка </a:t>
            </a:r>
            <a:r>
              <a:rPr lang="ru-RU" sz="2000" dirty="0">
                <a:latin typeface="+mj-lt"/>
              </a:rPr>
              <a:t>– это один из важнейших факторов, определяющих успешность Вашего ребенка </a:t>
            </a:r>
            <a:r>
              <a:rPr lang="ru-RU" sz="2000" dirty="0" smtClean="0">
                <a:latin typeface="+mj-lt"/>
              </a:rPr>
              <a:t>при </a:t>
            </a:r>
            <a:r>
              <a:rPr lang="ru-RU" sz="2000" dirty="0">
                <a:latin typeface="+mj-lt"/>
              </a:rPr>
              <a:t>сдаче единого государственного экзамена</a:t>
            </a:r>
            <a:r>
              <a:rPr lang="ru-RU" sz="2000" dirty="0" smtClean="0">
                <a:latin typeface="+mj-lt"/>
              </a:rPr>
              <a:t>.</a:t>
            </a:r>
          </a:p>
          <a:p>
            <a:r>
              <a:rPr lang="ru-RU" sz="2000" dirty="0" smtClean="0">
                <a:latin typeface="+mj-lt"/>
              </a:rPr>
              <a:t>Поощрение, поддержка, реальная помощь, а главное – спокойствие взрослых  помогут ребенку успешно справиться с собственным волнением.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 </a:t>
            </a:r>
            <a:endParaRPr lang="ru-RU" sz="2000" b="1" dirty="0" smtClean="0">
              <a:solidFill>
                <a:srgbClr val="000000"/>
              </a:solidFill>
              <a:latin typeface="+mj-lt"/>
            </a:endParaRPr>
          </a:p>
          <a:p>
            <a:r>
              <a:rPr lang="ru-RU" sz="2000" b="1" dirty="0" smtClean="0">
                <a:solidFill>
                  <a:srgbClr val="000000"/>
                </a:solidFill>
                <a:latin typeface="+mj-lt"/>
              </a:rPr>
              <a:t>Наблюдайте </a:t>
            </a:r>
            <a:r>
              <a:rPr lang="ru-RU" sz="2000" b="1" dirty="0">
                <a:solidFill>
                  <a:srgbClr val="000000"/>
                </a:solidFill>
                <a:latin typeface="+mj-lt"/>
              </a:rPr>
              <a:t>за самочувствием ребенка.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 Никто, кроме Вас, не сможет вовремя заметить и предотвратить ухудшение состояния ребенка, связанное с </a:t>
            </a:r>
            <a:r>
              <a:rPr lang="ru-RU" sz="2000" dirty="0" smtClean="0">
                <a:solidFill>
                  <a:srgbClr val="000000"/>
                </a:solidFill>
                <a:latin typeface="+mj-lt"/>
              </a:rPr>
              <a:t>переутомлением и  </a:t>
            </a:r>
            <a:r>
              <a:rPr lang="ru-RU" sz="2000" dirty="0">
                <a:solidFill>
                  <a:srgbClr val="000000"/>
                </a:solidFill>
                <a:latin typeface="+mj-lt"/>
              </a:rPr>
              <a:t>стрессом. </a:t>
            </a:r>
            <a:endParaRPr lang="ru-RU" sz="2000" dirty="0" smtClean="0">
              <a:latin typeface="+mj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4324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latin typeface="Comic Sans MS" pitchFamily="66" charset="0"/>
              </a:rPr>
              <a:t>Познавательные трудности: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34" y="1500174"/>
            <a:ext cx="3931920" cy="438912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rgbClr val="2B7934"/>
                </a:solidFill>
              </a:rPr>
              <a:t>Причины познавательных трудностей</a:t>
            </a:r>
            <a:r>
              <a:rPr lang="ru-RU" sz="2000" dirty="0">
                <a:solidFill>
                  <a:srgbClr val="2B7934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Char char="-"/>
            </a:pPr>
            <a:endParaRPr lang="ru-RU" sz="2000" dirty="0">
              <a:solidFill>
                <a:srgbClr val="2B7934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>
                <a:solidFill>
                  <a:srgbClr val="2B7934"/>
                </a:solidFill>
              </a:rPr>
              <a:t>Недостаточный объем </a:t>
            </a:r>
            <a:r>
              <a:rPr lang="ru-RU" sz="2000" dirty="0" smtClean="0">
                <a:solidFill>
                  <a:srgbClr val="2B7934"/>
                </a:solidFill>
              </a:rPr>
              <a:t>знаний</a:t>
            </a:r>
            <a:r>
              <a:rPr lang="ru-RU" sz="2000" dirty="0">
                <a:solidFill>
                  <a:srgbClr val="2B7934"/>
                </a:solidFill>
              </a:rPr>
              <a:t>.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>
                <a:solidFill>
                  <a:srgbClr val="2B7934"/>
                </a:solidFill>
              </a:rPr>
              <a:t>Недостаточная сформированность навыков работы с тестовыми </a:t>
            </a:r>
            <a:r>
              <a:rPr lang="ru-RU" sz="2000" dirty="0" smtClean="0">
                <a:solidFill>
                  <a:srgbClr val="2B7934"/>
                </a:solidFill>
              </a:rPr>
              <a:t>заданиями.</a:t>
            </a:r>
            <a:endParaRPr lang="ru-RU" sz="2000" dirty="0">
              <a:solidFill>
                <a:srgbClr val="2B7934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sz="2000" dirty="0">
                <a:solidFill>
                  <a:srgbClr val="2B7934"/>
                </a:solidFill>
              </a:rPr>
              <a:t>Неспособность гибко  оперировать системой учебных понятий </a:t>
            </a:r>
            <a:r>
              <a:rPr lang="ru-RU" sz="2000" dirty="0" smtClean="0">
                <a:solidFill>
                  <a:srgbClr val="2B7934"/>
                </a:solidFill>
              </a:rPr>
              <a:t>предмета.</a:t>
            </a:r>
            <a:endParaRPr lang="ru-RU" sz="2000" dirty="0">
              <a:solidFill>
                <a:srgbClr val="2B7934"/>
              </a:solidFill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sz="2000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4876" y="1428736"/>
            <a:ext cx="3931920" cy="4470284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A40081"/>
                </a:solidFill>
              </a:rPr>
              <a:t>Необходимые психические функции</a:t>
            </a:r>
            <a:r>
              <a:rPr lang="ru-RU" sz="1800" dirty="0">
                <a:solidFill>
                  <a:srgbClr val="A40081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40081"/>
                </a:solidFill>
              </a:rPr>
              <a:t>Высокая мобильность, переключаемость. 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40081"/>
                </a:solidFill>
              </a:rPr>
              <a:t>Высокий уровень организации деятельности.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40081"/>
                </a:solidFill>
              </a:rPr>
              <a:t>Высокая и устойчивая работоспособность.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40081"/>
                </a:solidFill>
              </a:rPr>
              <a:t>Высокий уровень концентрации внимания, произвольности. </a:t>
            </a:r>
          </a:p>
          <a:p>
            <a:pPr>
              <a:lnSpc>
                <a:spcPct val="80000"/>
              </a:lnSpc>
            </a:pPr>
            <a:r>
              <a:rPr lang="ru-RU" sz="1800" dirty="0">
                <a:solidFill>
                  <a:srgbClr val="A40081"/>
                </a:solidFill>
              </a:rPr>
              <a:t>Четкость и структурированность </a:t>
            </a:r>
            <a:r>
              <a:rPr lang="ru-RU" sz="1800" dirty="0" smtClean="0">
                <a:solidFill>
                  <a:srgbClr val="A40081"/>
                </a:solidFill>
              </a:rPr>
              <a:t>мышления</a:t>
            </a:r>
            <a:r>
              <a:rPr lang="ru-RU" sz="1800" dirty="0">
                <a:solidFill>
                  <a:srgbClr val="A40081"/>
                </a:solidFill>
              </a:rPr>
              <a:t>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uild="p" autoUpdateAnimBg="0"/>
      <p:bldP spid="7171" grpId="0" build="p"/>
      <p:bldP spid="717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latin typeface="Comic Sans MS" pitchFamily="66" charset="0"/>
              </a:rPr>
              <a:t>Личностные трудности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34" y="1857364"/>
            <a:ext cx="3927950" cy="416392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/>
              <a:t>Причины личностных трудностей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Эмоциональная нестабильность. 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Повышенная субъективная значимость экзамена.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 smtClean="0"/>
              <a:t>Повышенная ответственность перед родителями и учителями.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Отсутствие возможности получить поддержку взрослых.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9992" y="1844824"/>
            <a:ext cx="4103687" cy="4175125"/>
          </a:xfrm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rgbClr val="9E067D"/>
                </a:solidFill>
              </a:rPr>
              <a:t>   Основное </a:t>
            </a:r>
            <a:r>
              <a:rPr lang="ru-RU" sz="2400" dirty="0">
                <a:solidFill>
                  <a:srgbClr val="9E067D"/>
                </a:solidFill>
              </a:rPr>
              <a:t>проявление  личностных трудностей: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rgbClr val="9E067D"/>
                </a:solidFill>
              </a:rPr>
              <a:t>   </a:t>
            </a:r>
            <a:r>
              <a:rPr lang="ru-RU" sz="2400" b="1" i="1" dirty="0" smtClean="0">
                <a:solidFill>
                  <a:srgbClr val="9E067D"/>
                </a:solidFill>
              </a:rPr>
              <a:t>повышенный </a:t>
            </a:r>
            <a:r>
              <a:rPr lang="ru-RU" sz="2400" b="1" i="1" dirty="0">
                <a:solidFill>
                  <a:srgbClr val="9E067D"/>
                </a:solidFill>
              </a:rPr>
              <a:t>уровень тревоги учащихся на экзамене</a:t>
            </a:r>
            <a:r>
              <a:rPr lang="ru-RU" sz="2400" dirty="0">
                <a:solidFill>
                  <a:srgbClr val="9E067D"/>
                </a:solidFill>
              </a:rPr>
              <a:t>, что приводит к дезорганизации </a:t>
            </a:r>
            <a:r>
              <a:rPr lang="ru-RU" sz="2400" dirty="0" smtClean="0">
                <a:solidFill>
                  <a:srgbClr val="9E067D"/>
                </a:solidFill>
              </a:rPr>
              <a:t>деятельности.</a:t>
            </a:r>
            <a:endParaRPr lang="ru-RU" sz="24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build="p" autoUpdateAnimBg="0"/>
      <p:bldP spid="8195" grpId="0" build="p" autoUpdateAnimBg="0"/>
      <p:bldP spid="8196" grpI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8183880" cy="1051560"/>
          </a:xfrm>
        </p:spPr>
        <p:txBody>
          <a:bodyPr/>
          <a:lstStyle/>
          <a:p>
            <a:pPr algn="ctr"/>
            <a:r>
              <a:rPr lang="ru-RU" dirty="0">
                <a:latin typeface="Comic Sans MS" pitchFamily="66" charset="0"/>
              </a:rPr>
              <a:t>Процессуальные трудности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34" y="1571612"/>
            <a:ext cx="3931920" cy="43891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>
                <a:solidFill>
                  <a:srgbClr val="05859F"/>
                </a:solidFill>
              </a:rPr>
              <a:t>Причины трудностей: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>
                <a:solidFill>
                  <a:srgbClr val="05859F"/>
                </a:solidFill>
              </a:rPr>
              <a:t>недостаточное знакомство с процедурой </a:t>
            </a:r>
            <a:r>
              <a:rPr lang="ru-RU" sz="2400" dirty="0" smtClean="0">
                <a:solidFill>
                  <a:srgbClr val="05859F"/>
                </a:solidFill>
              </a:rPr>
              <a:t>экзамена, заполнением бланков и т.д.</a:t>
            </a:r>
            <a:endParaRPr lang="ru-RU" sz="2400" dirty="0">
              <a:solidFill>
                <a:srgbClr val="05859F"/>
              </a:solidFill>
            </a:endParaRP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 dirty="0">
                <a:solidFill>
                  <a:srgbClr val="05859F"/>
                </a:solidFill>
              </a:rPr>
              <a:t>отсутствие четкой стратегии деятельности.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14876" y="1500174"/>
            <a:ext cx="3931920" cy="4389120"/>
          </a:xfrm>
          <a:noFill/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228224"/>
                </a:solidFill>
              </a:rPr>
              <a:t>Виды трудностей:</a:t>
            </a:r>
          </a:p>
          <a:p>
            <a:r>
              <a:rPr lang="ru-RU" sz="2400" dirty="0">
                <a:solidFill>
                  <a:srgbClr val="228224"/>
                </a:solidFill>
              </a:rPr>
              <a:t>Трудности, связанные со спецификой фиксирования ответов. </a:t>
            </a:r>
          </a:p>
          <a:p>
            <a:r>
              <a:rPr lang="ru-RU" sz="2400" dirty="0" smtClean="0">
                <a:solidFill>
                  <a:srgbClr val="228224"/>
                </a:solidFill>
              </a:rPr>
              <a:t>Трудности</a:t>
            </a:r>
            <a:r>
              <a:rPr lang="ru-RU" sz="2400" dirty="0">
                <a:solidFill>
                  <a:srgbClr val="228224"/>
                </a:solidFill>
              </a:rPr>
              <a:t>, связанные с критериями оценки. </a:t>
            </a:r>
          </a:p>
          <a:p>
            <a:pPr>
              <a:buFont typeface="Wingdings" pitchFamily="2" charset="2"/>
              <a:buNone/>
            </a:pPr>
            <a:r>
              <a:rPr lang="ru-RU" sz="2400" dirty="0">
                <a:solidFill>
                  <a:srgbClr val="228224"/>
                </a:solidFill>
              </a:rPr>
              <a:t>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 autoUpdateAnimBg="0"/>
      <p:bldP spid="9219" grpId="0" build="p" autoUpdateAnimBg="0"/>
      <p:bldP spid="922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428604"/>
            <a:ext cx="7772400" cy="7191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Психологическая готовность к ЕГЭ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142984"/>
            <a:ext cx="8272466" cy="5357850"/>
          </a:xfrm>
          <a:ln>
            <a:solidFill>
              <a:schemeClr val="bg2"/>
            </a:solidFill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800" dirty="0"/>
              <a:t>Я хорошо представляю, как проходит ЕГЭ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Полагаю, что смогу правильно распределить время и силы во время ЕГЭ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Я знаю, как выбрать наилучший для меня способ выполнения заданий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Я волнуюсь, когда думаю, о предстоящем экзамене</a:t>
            </a:r>
          </a:p>
          <a:p>
            <a:pPr>
              <a:lnSpc>
                <a:spcPct val="90000"/>
              </a:lnSpc>
            </a:pPr>
            <a:r>
              <a:rPr lang="ru-RU" sz="2800" dirty="0"/>
              <a:t>Думаю, что смогу справиться с тревогой на экзамене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683914" cy="12144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Советы для родителей - поддержка ребёнка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857232"/>
            <a:ext cx="8553480" cy="557216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ru-RU" sz="2000" b="1" dirty="0"/>
              <a:t>Родительская поддержка – это </a:t>
            </a:r>
            <a:r>
              <a:rPr lang="ru-RU" sz="2000" b="1" dirty="0" smtClean="0"/>
              <a:t>прежде всего принятие ребенка, доверие и взаимоуважение.</a:t>
            </a:r>
            <a:endParaRPr lang="ru-RU" sz="2000" dirty="0"/>
          </a:p>
          <a:p>
            <a:pPr>
              <a:lnSpc>
                <a:spcPct val="160000"/>
              </a:lnSpc>
            </a:pPr>
            <a:r>
              <a:rPr lang="ru-RU" sz="2000" b="1" dirty="0" smtClean="0"/>
              <a:t>Важно </a:t>
            </a:r>
            <a:r>
              <a:rPr lang="ru-RU" sz="2000" dirty="0" smtClean="0"/>
              <a:t>принимать </a:t>
            </a:r>
            <a:r>
              <a:rPr lang="ru-RU" sz="2000" dirty="0"/>
              <a:t>ребенка таким, какой он есть, включая все его достижения и </a:t>
            </a:r>
            <a:r>
              <a:rPr lang="ru-RU" sz="2000" dirty="0" smtClean="0"/>
              <a:t>промахи.</a:t>
            </a:r>
          </a:p>
          <a:p>
            <a:pPr>
              <a:lnSpc>
                <a:spcPct val="160000"/>
              </a:lnSpc>
            </a:pPr>
            <a:r>
              <a:rPr lang="ru-RU" sz="2000" dirty="0" smtClean="0"/>
              <a:t>В </a:t>
            </a:r>
            <a:r>
              <a:rPr lang="ru-RU" sz="2000" dirty="0"/>
              <a:t>общении с ним учитывать значение таких вещей, как тон, жесты, </a:t>
            </a:r>
            <a:r>
              <a:rPr lang="ru-RU" sz="2000" dirty="0" smtClean="0"/>
              <a:t>выражения.</a:t>
            </a:r>
            <a:endParaRPr lang="ru-RU" sz="2000" dirty="0"/>
          </a:p>
          <a:p>
            <a:pPr>
              <a:lnSpc>
                <a:spcPct val="160000"/>
              </a:lnSpc>
            </a:pPr>
            <a:r>
              <a:rPr lang="ru-RU" sz="2000" dirty="0" smtClean="0"/>
              <a:t>Сосредоточиться </a:t>
            </a:r>
            <a:r>
              <a:rPr lang="ru-RU" sz="2000" b="1" dirty="0" smtClean="0"/>
              <a:t>на </a:t>
            </a:r>
            <a:r>
              <a:rPr lang="ru-RU" sz="2000" b="1" dirty="0"/>
              <a:t>достоинствах ребенка </a:t>
            </a:r>
            <a:r>
              <a:rPr lang="ru-RU" sz="2000" dirty="0"/>
              <a:t>с целью укрепления его </a:t>
            </a:r>
            <a:r>
              <a:rPr lang="ru-RU" sz="2000" dirty="0" smtClean="0"/>
              <a:t>самооценки</a:t>
            </a:r>
            <a:r>
              <a:rPr lang="ru-RU" sz="2000" dirty="0"/>
              <a:t>.</a:t>
            </a:r>
          </a:p>
          <a:p>
            <a:pPr>
              <a:lnSpc>
                <a:spcPct val="160000"/>
              </a:lnSpc>
            </a:pPr>
            <a:r>
              <a:rPr lang="ru-RU" sz="2000" dirty="0" smtClean="0"/>
              <a:t>Помочь ему </a:t>
            </a:r>
            <a:r>
              <a:rPr lang="ru-RU" sz="2000" b="1" dirty="0" smtClean="0"/>
              <a:t>поверить </a:t>
            </a:r>
            <a:r>
              <a:rPr lang="ru-RU" sz="2000" b="1" dirty="0"/>
              <a:t>в себя </a:t>
            </a:r>
            <a:r>
              <a:rPr lang="ru-RU" sz="2000" dirty="0"/>
              <a:t>и в свои способности. </a:t>
            </a:r>
            <a:endParaRPr lang="ru-RU" sz="2000" b="1" dirty="0"/>
          </a:p>
          <a:p>
            <a:pPr>
              <a:lnSpc>
                <a:spcPct val="160000"/>
              </a:lnSpc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68163" cy="244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http://examtrainer.ru/upload/medialibrary/281/28130f1f727ac73952fc06c694bb423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03073"/>
            <a:ext cx="3600400" cy="287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4582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dirty="0" smtClean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solidFill>
                  <a:prstClr val="black"/>
                </a:solidFill>
                <a:latin typeface="+mj-lt"/>
              </a:rPr>
              <a:t>1</a:t>
            </a:r>
            <a:r>
              <a:rPr lang="ru-RU" sz="1800" dirty="0" smtClean="0">
                <a:solidFill>
                  <a:prstClr val="black"/>
                </a:solidFill>
                <a:latin typeface="+mj-lt"/>
              </a:rPr>
              <a:t>. </a:t>
            </a:r>
            <a:r>
              <a:rPr lang="ru-RU" sz="1800" dirty="0">
                <a:solidFill>
                  <a:prstClr val="black"/>
                </a:solidFill>
                <a:latin typeface="+mj-lt"/>
              </a:rPr>
              <a:t>Обсудите с ребенком, какие дисциплины кажутся ему наиболее сложными, почему? Эта информация поможет совместно создать </a:t>
            </a:r>
            <a:r>
              <a:rPr lang="ru-RU" sz="1800" b="1" dirty="0">
                <a:solidFill>
                  <a:prstClr val="black"/>
                </a:solidFill>
                <a:latin typeface="+mj-lt"/>
              </a:rPr>
              <a:t>план подготовки</a:t>
            </a:r>
            <a:r>
              <a:rPr lang="ru-RU" sz="1800" dirty="0">
                <a:solidFill>
                  <a:prstClr val="black"/>
                </a:solidFill>
                <a:latin typeface="+mj-lt"/>
              </a:rPr>
              <a:t>, – на какие предметы придется потратить больше </a:t>
            </a:r>
            <a:r>
              <a:rPr lang="ru-RU" sz="1800" dirty="0" smtClean="0">
                <a:solidFill>
                  <a:prstClr val="black"/>
                </a:solidFill>
                <a:latin typeface="+mj-lt"/>
              </a:rPr>
              <a:t>времени и усилий. </a:t>
            </a: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endParaRPr lang="ru-RU" sz="1800" dirty="0">
              <a:solidFill>
                <a:prstClr val="black"/>
              </a:solidFill>
              <a:latin typeface="+mj-lt"/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ru-RU" sz="1800" dirty="0" smtClean="0">
                <a:solidFill>
                  <a:prstClr val="black"/>
                </a:solidFill>
                <a:latin typeface="+mj-lt"/>
              </a:rPr>
              <a:t>2. </a:t>
            </a:r>
            <a:r>
              <a:rPr lang="ru-RU" sz="1800" dirty="0">
                <a:solidFill>
                  <a:prstClr val="black"/>
                </a:solidFill>
                <a:latin typeface="+mj-lt"/>
              </a:rPr>
              <a:t>Позвольте ребенку выработать удобный ему режим подготовки, но интересуйтесь этим планом, обсуждайте в семье, как идут дела по подготовке к ЕГЭ. Учитывайте потребности и состояние сына или дочери.</a:t>
            </a:r>
          </a:p>
          <a:p>
            <a:endParaRPr lang="ru-RU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6669" y="3429000"/>
            <a:ext cx="399644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9232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390</TotalTime>
  <Words>1284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Аспект</vt:lpstr>
      <vt:lpstr>ПСИХОЛОГИЧЕСКАЯ ПОДДЕРЖКА УЧАЩИХСЯ В ПЕРИОД СДАЧИ ЕГЭ</vt:lpstr>
      <vt:lpstr>Психологическая поддержка</vt:lpstr>
      <vt:lpstr>Познавательные трудности:</vt:lpstr>
      <vt:lpstr>Личностные трудности</vt:lpstr>
      <vt:lpstr>Процессуальные трудности</vt:lpstr>
      <vt:lpstr>Психологическая готовность к ЕГЭ</vt:lpstr>
      <vt:lpstr>Советы для родителей - поддержка ребёнка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Психологический портрет человека, готового успешно сдать экзамены:</vt:lpstr>
      <vt:lpstr>Психологический портрет человека, готового успешно сдать экзамены: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Стратегии обучения детей с различными познавательными стилями</dc:title>
  <dc:creator>Marina_Ch</dc:creator>
  <cp:lastModifiedBy>Козлова М.Н.</cp:lastModifiedBy>
  <cp:revision>26</cp:revision>
  <cp:lastPrinted>2018-01-25T15:13:12Z</cp:lastPrinted>
  <dcterms:created xsi:type="dcterms:W3CDTF">2006-11-10T06:17:31Z</dcterms:created>
  <dcterms:modified xsi:type="dcterms:W3CDTF">2020-02-17T11:34:41Z</dcterms:modified>
</cp:coreProperties>
</file>