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5" r:id="rId18"/>
    <p:sldId id="277" r:id="rId19"/>
    <p:sldId id="276" r:id="rId20"/>
    <p:sldId id="278" r:id="rId21"/>
    <p:sldId id="279" r:id="rId22"/>
    <p:sldId id="280" r:id="rId23"/>
    <p:sldId id="281" r:id="rId24"/>
    <p:sldId id="282" r:id="rId25"/>
    <p:sldId id="283" r:id="rId26"/>
    <p:sldId id="286" r:id="rId27"/>
    <p:sldId id="287" r:id="rId28"/>
    <p:sldId id="310" r:id="rId29"/>
    <p:sldId id="311" r:id="rId30"/>
    <p:sldId id="312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1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0131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Наша задача - не загубить жажду познания</a:t>
            </a:r>
          </a:p>
          <a:p>
            <a:endParaRPr/>
          </a:p>
          <a:p>
            <a:r>
              <a:t>Умение трудиться можно развивать разнообразным способом. Важно отличать от игровой деятельности.</a:t>
            </a:r>
          </a:p>
          <a:p>
            <a:r>
              <a:t>Сейчас есть некоторый перекос в дошкольном обучении на игровые методики, здесь я говорю о деятельности, у которой есть результат, и цель  - его достичь.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Образец заголовка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r>
              <a:t>Образец подзаголовка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Образец заголовка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Образец заголовка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Образец заголовка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Образец заголовка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</a:lstStyle>
          <a:p>
            <a:r>
              <a:t>Образец текста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Образец заголовка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Образец заголовка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</a:lstStyle>
          <a:p>
            <a:r>
              <a:t>Образец текста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Образец заголовка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Образец заголовка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Образец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r>
              <a:t>Образец текста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Образец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t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1028700" y="1124743"/>
            <a:ext cx="6858000" cy="26642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1">
                <a:solidFill>
                  <a:srgbClr val="558ED5"/>
                </a:solidFill>
              </a:defRPr>
            </a:lvl1pPr>
          </a:lstStyle>
          <a:p>
            <a:r>
              <a:rPr dirty="0" err="1"/>
              <a:t>Готовность</a:t>
            </a:r>
            <a:r>
              <a:rPr dirty="0"/>
              <a:t> </a:t>
            </a:r>
            <a:r>
              <a:rPr lang="ru-RU" dirty="0" smtClean="0"/>
              <a:t>детей </a:t>
            </a:r>
            <a:r>
              <a:rPr dirty="0" smtClean="0"/>
              <a:t>к </a:t>
            </a:r>
            <a:r>
              <a:rPr lang="ru-RU" dirty="0" smtClean="0"/>
              <a:t>обучению в </a:t>
            </a:r>
            <a:r>
              <a:rPr dirty="0" err="1" smtClean="0"/>
              <a:t>школе</a:t>
            </a:r>
            <a:r>
              <a:rPr dirty="0"/>
              <a:t>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>
                <a:solidFill>
                  <a:srgbClr val="0070C0"/>
                </a:solidFill>
              </a:rPr>
              <a:t>1 занятие Родительского клуба.</a:t>
            </a:r>
            <a:endParaRPr sz="3100" dirty="0">
              <a:solidFill>
                <a:srgbClr val="0070C0"/>
              </a:solidFill>
            </a:endParaRPr>
          </a:p>
        </p:txBody>
      </p:sp>
      <p:pic>
        <p:nvPicPr>
          <p:cNvPr id="120" name="image1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4253029"/>
            <a:ext cx="3497583" cy="2604971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1403649" y="620687"/>
            <a:ext cx="669995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400">
                <a:solidFill>
                  <a:srgbClr val="1F497D"/>
                </a:solidFill>
              </a:defRPr>
            </a:lvl1pPr>
          </a:lstStyle>
          <a:p>
            <a:r>
              <a:rPr dirty="0"/>
              <a:t>АОУ </a:t>
            </a:r>
            <a:r>
              <a:rPr dirty="0" err="1"/>
              <a:t>лицей</a:t>
            </a:r>
            <a:r>
              <a:rPr dirty="0"/>
              <a:t> №5 </a:t>
            </a:r>
            <a:r>
              <a:rPr dirty="0" err="1" smtClean="0"/>
              <a:t>г.Долгопрудного</a:t>
            </a:r>
            <a:endParaRPr lang="ru-RU" dirty="0" smtClean="0"/>
          </a:p>
        </p:txBody>
      </p:sp>
      <p:sp>
        <p:nvSpPr>
          <p:cNvPr id="122" name="Shape 122"/>
          <p:cNvSpPr/>
          <p:nvPr/>
        </p:nvSpPr>
        <p:spPr>
          <a:xfrm>
            <a:off x="4932039" y="3861047"/>
            <a:ext cx="3096346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1F497D"/>
                </a:solidFill>
              </a:defRPr>
            </a:pPr>
            <a:r>
              <a:rPr dirty="0" err="1">
                <a:solidFill>
                  <a:schemeClr val="accent2">
                    <a:lumMod val="75000"/>
                  </a:schemeClr>
                </a:solidFill>
              </a:rPr>
              <a:t>Педагоги-психологи</a:t>
            </a:r>
            <a:r>
              <a:rPr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>
              <a:defRPr sz="2400">
                <a:solidFill>
                  <a:srgbClr val="1F497D"/>
                </a:solidFill>
              </a:defRPr>
            </a:pPr>
            <a:r>
              <a:rPr dirty="0" err="1">
                <a:solidFill>
                  <a:schemeClr val="accent2">
                    <a:lumMod val="75000"/>
                  </a:schemeClr>
                </a:solidFill>
              </a:rPr>
              <a:t>М.Н.Козлова</a:t>
            </a:r>
            <a:r>
              <a:rPr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pPr>
              <a:defRPr sz="2400">
                <a:solidFill>
                  <a:srgbClr val="1F497D"/>
                </a:solidFill>
              </a:defRPr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Е.Е. Васильева-Каменская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 sz="2400">
                <a:solidFill>
                  <a:srgbClr val="1F497D"/>
                </a:solidFill>
              </a:defRPr>
            </a:pPr>
            <a:endParaRPr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 sz="2400">
                <a:solidFill>
                  <a:srgbClr val="1F497D"/>
                </a:solidFill>
              </a:defRPr>
            </a:pPr>
            <a:endParaRPr dirty="0"/>
          </a:p>
          <a:p>
            <a:pPr>
              <a:defRPr sz="2400">
                <a:solidFill>
                  <a:srgbClr val="1F497D"/>
                </a:solidFill>
              </a:defRPr>
            </a:pPr>
            <a:endParaRPr dirty="0"/>
          </a:p>
          <a:p>
            <a:pPr>
              <a:defRPr sz="2400">
                <a:solidFill>
                  <a:srgbClr val="1F497D"/>
                </a:solidFill>
              </a:defRPr>
            </a:pPr>
            <a:r>
              <a:rPr dirty="0" smtClean="0"/>
              <a:t>20</a:t>
            </a:r>
            <a:r>
              <a:rPr lang="en-US" dirty="0" smtClean="0"/>
              <a:t>18</a:t>
            </a:r>
            <a:r>
              <a:rPr dirty="0" smtClean="0"/>
              <a:t> </a:t>
            </a:r>
            <a:r>
              <a:rPr dirty="0"/>
              <a:t>-</a:t>
            </a:r>
            <a:r>
              <a:rPr dirty="0" smtClean="0"/>
              <a:t>201</a:t>
            </a:r>
            <a:r>
              <a:rPr lang="en-US" dirty="0" smtClean="0"/>
              <a:t>9</a:t>
            </a:r>
            <a:r>
              <a:rPr dirty="0" smtClean="0"/>
              <a:t> </a:t>
            </a:r>
            <a:r>
              <a:rPr dirty="0" err="1"/>
              <a:t>гг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582929" y="114082"/>
            <a:ext cx="8012432" cy="655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/>
            </a:pPr>
            <a:r>
              <a:rPr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</a:t>
            </a:r>
            <a:r>
              <a:rPr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</a:t>
            </a:r>
            <a:r>
              <a:rPr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 sz="24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малыша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самого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0631" indent="-240631">
              <a:buSzPct val="100000"/>
              <a:buChar char="-"/>
              <a:defRPr sz="2400"/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костру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удовлетворяют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сильнее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defRPr sz="2400"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очень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важно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отвечать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маленьких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почемучек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читать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книги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играть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ними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defRPr sz="2400"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400"/>
            </a:pPr>
            <a:r>
              <a:rPr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</a:t>
            </a:r>
            <a:r>
              <a:rPr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трудиться</a:t>
            </a:r>
            <a:r>
              <a:rPr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реагирует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пытается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начатое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бросает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 sz="2400"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Если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любит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делать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получается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постарайтесь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вовремя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прийти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Ваша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поможет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справиться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трудным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почувствовать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того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смог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одолеть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оценивать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ситуацию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действительно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нужна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Иногда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выступить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подбадривание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уверенность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малыша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получится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4925019"/>
            <a:ext cx="2595331" cy="193298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582929" y="152182"/>
            <a:ext cx="8012432" cy="5632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/>
            </a:pPr>
            <a:endParaRPr dirty="0"/>
          </a:p>
          <a:p>
            <a:pPr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	</a:t>
            </a:r>
            <a:r>
              <a:rPr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Желание</a:t>
            </a:r>
            <a:r>
              <a:rPr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занять</a:t>
            </a:r>
            <a:r>
              <a:rPr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новую</a:t>
            </a:r>
            <a:r>
              <a:rPr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социальную</a:t>
            </a:r>
            <a:r>
              <a:rPr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позицию</a:t>
            </a:r>
            <a:r>
              <a:rPr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в </a:t>
            </a:r>
            <a:r>
              <a:rPr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обществе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-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algn="just">
              <a:defRPr sz="2000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оциальн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ую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имеющего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круг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важных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обязанностей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занимающего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сравнению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дошкольниками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особое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 sz="2000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центральное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новобразование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личности дошкольника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Л.И.Божович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2000"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 sz="20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</a:t>
            </a:r>
            <a:r>
              <a:rPr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позиция</a:t>
            </a:r>
            <a:r>
              <a:rPr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школьника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0526" indent="-200526" algn="just">
              <a:buSzPct val="100000"/>
              <a:buChar char="•"/>
              <a:defRPr sz="2000"/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0526" indent="-200526" algn="just">
              <a:buSzPct val="100000"/>
              <a:buChar char="•"/>
              <a:defRPr sz="2000"/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учения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0526" indent="-200526" algn="just">
              <a:buSzPct val="100000"/>
              <a:buChar char="•"/>
              <a:defRPr sz="2000"/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особого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новому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школьному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содержанию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предпочтения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уроков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типа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типа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0526" indent="-200526" algn="just">
              <a:buSzPct val="100000"/>
              <a:buChar char="•"/>
              <a:defRPr sz="2000"/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школьной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дисц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плине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0526" indent="-200526" algn="just">
              <a:buSzPct val="100000"/>
              <a:buChar char="•"/>
              <a:defRPr sz="2000"/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предпочтение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0526" indent="-200526" algn="just">
              <a:buSzPct val="100000"/>
              <a:buChar char="•"/>
              <a:defRPr sz="2000"/>
            </a:pPr>
            <a:endParaRPr dirty="0"/>
          </a:p>
          <a:p>
            <a:pPr marL="200526" indent="-200526" algn="just">
              <a:buSzPct val="100000"/>
              <a:buChar char="•"/>
              <a:defRPr sz="2000"/>
            </a:pPr>
            <a:endParaRPr dirty="0"/>
          </a:p>
          <a:p>
            <a:pPr algn="just">
              <a:defRPr sz="2000"/>
            </a:pPr>
            <a:endParaRPr b="1" dirty="0"/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xfrm>
            <a:off x="1619672" y="548680"/>
            <a:ext cx="7148329" cy="3600401"/>
          </a:xfrm>
          <a:prstGeom prst="rect">
            <a:avLst/>
          </a:prstGeom>
          <a:solidFill>
            <a:srgbClr val="B9CDE5"/>
          </a:solidFill>
        </p:spPr>
        <p:txBody>
          <a:bodyPr/>
          <a:lstStyle/>
          <a:p>
            <a:pPr marL="0" indent="0" algn="ctr">
              <a:buSzTx/>
              <a:buNone/>
              <a:defRPr sz="6000">
                <a:solidFill>
                  <a:srgbClr val="31859C"/>
                </a:solidFill>
              </a:defRPr>
            </a:pPr>
            <a:endParaRPr/>
          </a:p>
          <a:p>
            <a:pPr marL="0" indent="0" algn="ctr">
              <a:spcBef>
                <a:spcPts val="1400"/>
              </a:spcBef>
              <a:buSzTx/>
              <a:buNone/>
              <a:defRPr sz="6000">
                <a:solidFill>
                  <a:srgbClr val="31859C"/>
                </a:solidFill>
              </a:defRPr>
            </a:pPr>
            <a:r>
              <a:t>Эмоционально-волевая готовность</a:t>
            </a:r>
          </a:p>
        </p:txBody>
      </p:sp>
      <p:pic>
        <p:nvPicPr>
          <p:cNvPr id="157" name="image1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1" y="4149080"/>
            <a:ext cx="3637151" cy="2708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4925019"/>
            <a:ext cx="2595331" cy="193298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582929" y="101382"/>
            <a:ext cx="8012432" cy="550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/>
            </a:pPr>
            <a:r>
              <a:rPr dirty="0"/>
              <a:t>	</a:t>
            </a:r>
            <a:endParaRPr sz="2400" dirty="0"/>
          </a:p>
          <a:p>
            <a:pPr>
              <a:defRPr sz="2400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пределенный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произвольного</a:t>
            </a:r>
            <a:r>
              <a:rPr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</a:t>
            </a:r>
            <a:r>
              <a:rPr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делать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нужно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даже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если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хочется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000"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000"/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произвольным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понимается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сознательно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000"/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контролируемое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целенаправленное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в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определенной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целью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В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отличие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полевого</a:t>
            </a:r>
            <a:r>
              <a:rPr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непроизвольного</a:t>
            </a:r>
            <a:r>
              <a:rPr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подчиненного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попавшим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зрени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 sz="2000"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0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слабое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произвольного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проявляться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 sz="2000" b="1" i="1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слушает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(«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невнимательный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»);</a:t>
            </a:r>
          </a:p>
          <a:p>
            <a:pPr>
              <a:defRPr sz="2000" b="1" i="1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умеет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умеет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(«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ленивый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»);</a:t>
            </a:r>
          </a:p>
          <a:p>
            <a:pPr marL="200526" indent="-200526">
              <a:buSzPct val="100000"/>
              <a:buChar char="-"/>
              <a:defRPr sz="2000" b="1" i="1"/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нарушает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(«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хулиган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5529976"/>
            <a:ext cx="1783083" cy="1328024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582929" y="710982"/>
            <a:ext cx="8012432" cy="5170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 i="1"/>
            </a:pPr>
            <a:r>
              <a:rPr dirty="0"/>
              <a:t>	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произвольного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прямо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зависит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мотивационной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сферы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Н.Гуткина</a:t>
            </a:r>
            <a:r>
              <a:rPr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defRPr sz="22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слушают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нарушают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безразлично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оценивает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defRPr sz="22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Увеличилось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первоклассников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справляющихся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работой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Помимо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мотивационных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нежелание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трудные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малопривлекательные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безразличие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оценке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своего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сказывается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опыта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подобной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 sz="22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бесед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выяснилось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складывали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кубики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фрагментами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образцам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рисунков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выкладывали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мозаику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собирали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конструкторы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заданным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картинкам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ничего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срисовывали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4925019"/>
            <a:ext cx="2595331" cy="193298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565784" y="634781"/>
            <a:ext cx="8012432" cy="4439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900" b="1"/>
            </a:pPr>
            <a:r>
              <a:rPr dirty="0"/>
              <a:t>	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Эмоциональная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200" b="1"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  <a:defRPr sz="2500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моциональная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зрелость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понимание своих эмоций и эмоций других людей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  <a:defRPr sz="2500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случае а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гресси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тревог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волнени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  <a:defRPr sz="2500"/>
            </a:pP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коммуникативная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общительность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200" b="1"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200" b="1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4925019"/>
            <a:ext cx="2595331" cy="193298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565784" y="634781"/>
            <a:ext cx="8012432" cy="5170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200" b="1"/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развить эмоционально-волевую готовность?</a:t>
            </a:r>
          </a:p>
          <a:p>
            <a:pPr algn="ctr">
              <a:defRPr sz="2200" b="1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200" b="1"/>
            </a:pP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играя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куклы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них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должен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свою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роль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установленным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правилам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образцу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увиденному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взрослых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Игравший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особого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себя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роль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если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ему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нравится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школе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предписанные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данной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ролью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defRPr sz="2200" b="1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правилами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Прятки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Классики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Вышибалы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«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Садовник</a:t>
            </a:r>
            <a:r>
              <a:rPr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другие.</a:t>
            </a:r>
            <a:endParaRPr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200" b="1"/>
            </a:pP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Структурированная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партнерами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ждать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своего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хода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проигрывать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выигрывать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2">
              <a:defRPr sz="2200" b="1"/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0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body" sz="half" idx="1"/>
          </p:nvPr>
        </p:nvSpPr>
        <p:spPr>
          <a:xfrm>
            <a:off x="1343942" y="926466"/>
            <a:ext cx="7424060" cy="3035936"/>
          </a:xfrm>
          <a:prstGeom prst="rect">
            <a:avLst/>
          </a:prstGeom>
          <a:solidFill>
            <a:srgbClr val="B9CDE5"/>
          </a:solidFill>
        </p:spPr>
        <p:txBody>
          <a:bodyPr/>
          <a:lstStyle/>
          <a:p>
            <a:pPr marL="0" indent="0" algn="ctr">
              <a:buSzTx/>
              <a:buNone/>
              <a:defRPr sz="6000">
                <a:solidFill>
                  <a:srgbClr val="31859C"/>
                </a:solidFill>
              </a:defRPr>
            </a:pPr>
            <a:endParaRPr/>
          </a:p>
          <a:p>
            <a:pPr marL="0" indent="0" algn="ctr">
              <a:spcBef>
                <a:spcPts val="1400"/>
              </a:spcBef>
              <a:buSzTx/>
              <a:buNone/>
              <a:defRPr sz="6000">
                <a:solidFill>
                  <a:srgbClr val="31859C"/>
                </a:solidFill>
              </a:defRPr>
            </a:pPr>
            <a:r>
              <a:t>Интеллектуальная готовность</a:t>
            </a:r>
          </a:p>
        </p:txBody>
      </p:sp>
      <p:pic>
        <p:nvPicPr>
          <p:cNvPr id="182" name="image1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3962400"/>
            <a:ext cx="3887799" cy="289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582929" y="710981"/>
            <a:ext cx="8012432" cy="4524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algn="just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	</a:t>
            </a:r>
            <a:r>
              <a:rPr lang="ru-RU" b="1" dirty="0" smtClean="0">
                <a:solidFill>
                  <a:srgbClr val="0070C0"/>
                </a:solidFill>
              </a:rPr>
              <a:t>Интеллектуальная готовность  </a:t>
            </a:r>
            <a:r>
              <a:rPr lang="ru-RU" dirty="0" smtClean="0"/>
              <a:t>- это </a:t>
            </a:r>
          </a:p>
          <a:p>
            <a:pPr algn="just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2400" dirty="0" smtClean="0">
                <a:sym typeface="Times New Roman"/>
              </a:rPr>
              <a:t>наличие </a:t>
            </a:r>
            <a:r>
              <a:rPr lang="ru-RU" sz="2400" dirty="0">
                <a:sym typeface="Times New Roman"/>
              </a:rPr>
              <a:t>у ребенка круга знаний и представлений о предметах окружающего мира</a:t>
            </a:r>
            <a:r>
              <a:rPr lang="ru-RU" sz="2400" i="1" dirty="0">
                <a:sym typeface="Times New Roman"/>
              </a:rPr>
              <a:t> (общая осведомленность</a:t>
            </a:r>
            <a:r>
              <a:rPr lang="ru-RU" sz="2400" i="1" dirty="0" smtClean="0">
                <a:sym typeface="Times New Roman"/>
              </a:rPr>
              <a:t>)</a:t>
            </a:r>
            <a:r>
              <a:rPr lang="ru-RU" sz="2400" dirty="0" smtClean="0">
                <a:sym typeface="Times New Roman"/>
              </a:rPr>
              <a:t>;</a:t>
            </a:r>
          </a:p>
          <a:p>
            <a:pPr algn="just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ru-RU" sz="2400" dirty="0" smtClean="0">
              <a:sym typeface="Times New Roman"/>
            </a:endParaRPr>
          </a:p>
          <a:p>
            <a:pPr algn="just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2400" dirty="0" smtClean="0">
                <a:sym typeface="Times New Roman"/>
              </a:rPr>
              <a:t>соответствующее </a:t>
            </a:r>
            <a:r>
              <a:rPr lang="ru-RU" sz="2400" dirty="0">
                <a:sym typeface="Times New Roman"/>
              </a:rPr>
              <a:t>развитие познавательных процессов: </a:t>
            </a:r>
            <a:r>
              <a:rPr lang="ru-RU" sz="2400" i="1" dirty="0">
                <a:sym typeface="Times New Roman"/>
              </a:rPr>
              <a:t>внимания, памяти, мышления, восприятия, воображения и др</a:t>
            </a:r>
            <a:r>
              <a:rPr lang="ru-RU" sz="2400" dirty="0">
                <a:sym typeface="Times New Roman"/>
              </a:rPr>
              <a:t>., </a:t>
            </a:r>
            <a:endParaRPr lang="ru-RU" sz="2400" dirty="0" smtClean="0">
              <a:sym typeface="Times New Roman"/>
            </a:endParaRPr>
          </a:p>
          <a:p>
            <a:pPr algn="just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2400" dirty="0" err="1" smtClean="0">
                <a:sym typeface="Times New Roman"/>
              </a:rPr>
              <a:t>сформированность</a:t>
            </a:r>
            <a:r>
              <a:rPr lang="ru-RU" sz="2400" dirty="0" smtClean="0">
                <a:sym typeface="Times New Roman"/>
              </a:rPr>
              <a:t> </a:t>
            </a:r>
            <a:r>
              <a:rPr lang="ru-RU" sz="2400" dirty="0">
                <a:sym typeface="Times New Roman"/>
              </a:rPr>
              <a:t>учебных действий и операций, необходимых для школьного обучения: </a:t>
            </a:r>
            <a:r>
              <a:rPr lang="ru-RU" sz="2400" i="1" dirty="0">
                <a:sym typeface="Times New Roman"/>
              </a:rPr>
              <a:t>обобщение и другие мыслительные операции, зрительно-пространственные представления </a:t>
            </a:r>
            <a:r>
              <a:rPr lang="ru-RU" sz="2400" i="1" dirty="0" smtClean="0">
                <a:sym typeface="Times New Roman"/>
              </a:rPr>
              <a:t>    </a:t>
            </a:r>
            <a:r>
              <a:rPr lang="ru-RU" sz="2400" i="1" dirty="0" err="1" smtClean="0">
                <a:sym typeface="Times New Roman"/>
              </a:rPr>
              <a:t>представления</a:t>
            </a:r>
            <a:r>
              <a:rPr lang="ru-RU" sz="2400" i="1" dirty="0" smtClean="0">
                <a:sym typeface="Times New Roman"/>
              </a:rPr>
              <a:t> и др. </a:t>
            </a:r>
            <a:endParaRPr dirty="0"/>
          </a:p>
        </p:txBody>
      </p:sp>
      <p:pic>
        <p:nvPicPr>
          <p:cNvPr id="188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4925019"/>
            <a:ext cx="2595331" cy="19329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4925019"/>
            <a:ext cx="2595331" cy="193298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/>
        </p:nvSpPr>
        <p:spPr>
          <a:xfrm>
            <a:off x="582929" y="403642"/>
            <a:ext cx="8223172" cy="5078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smtClean="0"/>
              <a:t> </a:t>
            </a:r>
            <a:r>
              <a:rPr dirty="0"/>
              <a:t>	</a:t>
            </a:r>
            <a:r>
              <a:rPr dirty="0" smtClean="0">
                <a:latin typeface="+mn-lt"/>
                <a:ea typeface="+mn-ea"/>
                <a:cs typeface="+mn-cs"/>
                <a:sym typeface="Calibri"/>
              </a:rPr>
              <a:t>. </a:t>
            </a:r>
            <a:r>
              <a:rPr lang="ru-RU" dirty="0"/>
              <a:t>	</a:t>
            </a:r>
          </a:p>
          <a:p>
            <a: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dirty="0" smtClean="0"/>
              <a:t>	</a:t>
            </a:r>
            <a:r>
              <a:rPr lang="ru-RU" sz="2400" b="1" dirty="0" smtClean="0">
                <a:solidFill>
                  <a:srgbClr val="0070C0"/>
                </a:solidFill>
              </a:rPr>
              <a:t>Основные </a:t>
            </a:r>
            <a:r>
              <a:rPr lang="ru-RU" sz="2400" b="1" dirty="0">
                <a:solidFill>
                  <a:srgbClr val="0070C0"/>
                </a:solidFill>
              </a:rPr>
              <a:t>мыслительные операции</a:t>
            </a:r>
            <a:r>
              <a:rPr lang="ru-RU" sz="24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dirty="0" smtClean="0"/>
              <a:t>обобщение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dirty="0" smtClean="0"/>
              <a:t>классификация</a:t>
            </a: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dirty="0" err="1"/>
              <a:t>сериация</a:t>
            </a: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dirty="0"/>
              <a:t>сравнение 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dirty="0"/>
              <a:t>исключение лишнего</a:t>
            </a:r>
          </a:p>
          <a:p>
            <a: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b="1" dirty="0"/>
              <a:t>Обобщение</a:t>
            </a:r>
            <a:r>
              <a:rPr lang="ru-RU" dirty="0"/>
              <a:t> позволяет человеку сравнивать различные предметы, выделять в них общее, одновременно учитывая их </a:t>
            </a:r>
            <a:r>
              <a:rPr lang="ru-RU" dirty="0" smtClean="0"/>
              <a:t>различия.</a:t>
            </a:r>
            <a:endParaRPr dirty="0">
              <a:latin typeface="+mn-lt"/>
              <a:ea typeface="+mn-ea"/>
              <a:cs typeface="+mn-cs"/>
              <a:sym typeface="Calibri"/>
            </a:endParaRPr>
          </a:p>
          <a:p>
            <a:pPr>
              <a:defRPr sz="2000"/>
            </a:pP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процесса</a:t>
            </a:r>
            <a:r>
              <a:rPr dirty="0"/>
              <a:t> </a:t>
            </a:r>
            <a:r>
              <a:rPr dirty="0" err="1"/>
              <a:t>обобщения</a:t>
            </a:r>
            <a:r>
              <a:rPr dirty="0"/>
              <a:t> </a:t>
            </a:r>
            <a:r>
              <a:rPr dirty="0" err="1"/>
              <a:t>зависит</a:t>
            </a:r>
            <a:r>
              <a:rPr dirty="0"/>
              <a:t> </a:t>
            </a:r>
            <a:r>
              <a:rPr dirty="0" err="1"/>
              <a:t>обучаемость</a:t>
            </a:r>
            <a:r>
              <a:rPr dirty="0"/>
              <a:t> </a:t>
            </a:r>
            <a:r>
              <a:rPr dirty="0" err="1"/>
              <a:t>ребенка</a:t>
            </a:r>
            <a:r>
              <a:rPr dirty="0"/>
              <a:t>. </a:t>
            </a:r>
            <a:endParaRPr lang="ru-RU" dirty="0" smtClean="0"/>
          </a:p>
          <a:p>
            <a:pPr>
              <a:defRPr sz="2000" b="1"/>
            </a:pPr>
            <a:r>
              <a:rPr i="1" dirty="0" smtClean="0"/>
              <a:t>            </a:t>
            </a:r>
            <a:r>
              <a:rPr i="1" dirty="0" err="1"/>
              <a:t>Обучаемость</a:t>
            </a:r>
            <a:r>
              <a:rPr i="1" dirty="0"/>
              <a:t> </a:t>
            </a:r>
            <a:r>
              <a:rPr b="0" dirty="0" err="1"/>
              <a:t>включает</a:t>
            </a:r>
            <a:r>
              <a:rPr b="0" dirty="0"/>
              <a:t> в </a:t>
            </a:r>
            <a:r>
              <a:rPr b="0" dirty="0" err="1"/>
              <a:t>себя</a:t>
            </a:r>
            <a:r>
              <a:rPr b="0" dirty="0"/>
              <a:t> </a:t>
            </a:r>
            <a:r>
              <a:rPr b="0" dirty="0" err="1"/>
              <a:t>два</a:t>
            </a:r>
            <a:r>
              <a:rPr b="0" dirty="0"/>
              <a:t> </a:t>
            </a:r>
            <a:r>
              <a:rPr b="0" dirty="0" err="1"/>
              <a:t>этапа</a:t>
            </a:r>
            <a:r>
              <a:rPr b="0" dirty="0"/>
              <a:t> </a:t>
            </a:r>
            <a:r>
              <a:rPr b="0" dirty="0" err="1"/>
              <a:t>интеллектуальных</a:t>
            </a:r>
            <a:r>
              <a:rPr b="0" dirty="0"/>
              <a:t> </a:t>
            </a:r>
            <a:r>
              <a:rPr b="0" dirty="0" err="1"/>
              <a:t>операций</a:t>
            </a:r>
            <a:r>
              <a:rPr b="0" dirty="0"/>
              <a:t>. </a:t>
            </a:r>
          </a:p>
          <a:p>
            <a:pPr marL="200526" indent="-200526">
              <a:buSzPct val="100000"/>
              <a:buChar char="•"/>
              <a:defRPr sz="2000"/>
            </a:pPr>
            <a:r>
              <a:rPr dirty="0" err="1"/>
              <a:t>усвоение</a:t>
            </a:r>
            <a:r>
              <a:rPr dirty="0"/>
              <a:t> </a:t>
            </a:r>
            <a:r>
              <a:rPr dirty="0" err="1"/>
              <a:t>нового</a:t>
            </a:r>
            <a:r>
              <a:rPr dirty="0"/>
              <a:t> </a:t>
            </a:r>
            <a:r>
              <a:rPr dirty="0" err="1"/>
              <a:t>правила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(</a:t>
            </a:r>
            <a:r>
              <a:rPr dirty="0" err="1"/>
              <a:t>решение</a:t>
            </a:r>
            <a:r>
              <a:rPr dirty="0"/>
              <a:t> </a:t>
            </a:r>
            <a:r>
              <a:rPr dirty="0" err="1"/>
              <a:t>задачи</a:t>
            </a:r>
            <a:r>
              <a:rPr dirty="0"/>
              <a:t> и </a:t>
            </a:r>
            <a:r>
              <a:rPr dirty="0" err="1"/>
              <a:t>т.д</a:t>
            </a:r>
            <a:r>
              <a:rPr dirty="0"/>
              <a:t>.); </a:t>
            </a:r>
          </a:p>
          <a:p>
            <a:pPr marL="200526" indent="-200526">
              <a:buSzPct val="100000"/>
              <a:buChar char="•"/>
              <a:defRPr sz="2000"/>
            </a:pPr>
            <a:r>
              <a:rPr dirty="0" err="1"/>
              <a:t>перенос</a:t>
            </a:r>
            <a:r>
              <a:rPr dirty="0"/>
              <a:t> </a:t>
            </a:r>
            <a:r>
              <a:rPr dirty="0" err="1"/>
              <a:t>усвоенного</a:t>
            </a:r>
            <a:r>
              <a:rPr dirty="0"/>
              <a:t> </a:t>
            </a:r>
            <a:r>
              <a:rPr dirty="0" err="1"/>
              <a:t>правила</a:t>
            </a:r>
            <a:r>
              <a:rPr dirty="0"/>
              <a:t> </a:t>
            </a:r>
            <a:r>
              <a:rPr dirty="0" err="1"/>
              <a:t>выполнения</a:t>
            </a:r>
            <a:r>
              <a:rPr dirty="0"/>
              <a:t> </a:t>
            </a:r>
            <a:r>
              <a:rPr dirty="0" err="1"/>
              <a:t>задания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аналогичные</a:t>
            </a:r>
            <a:r>
              <a:rPr dirty="0"/>
              <a:t>, </a:t>
            </a:r>
            <a:r>
              <a:rPr dirty="0" err="1"/>
              <a:t>но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тождественные</a:t>
            </a:r>
            <a:r>
              <a:rPr dirty="0"/>
              <a:t> </a:t>
            </a:r>
            <a:r>
              <a:rPr dirty="0" err="1"/>
              <a:t>ему</a:t>
            </a:r>
            <a:r>
              <a:rPr dirty="0"/>
              <a:t>.</a:t>
            </a:r>
          </a:p>
          <a:p>
            <a:pPr>
              <a:defRPr sz="2000"/>
            </a:pPr>
            <a:r>
              <a:rPr dirty="0" err="1"/>
              <a:t>Второй</a:t>
            </a:r>
            <a:r>
              <a:rPr dirty="0"/>
              <a:t> </a:t>
            </a:r>
            <a:r>
              <a:rPr dirty="0" err="1"/>
              <a:t>этап</a:t>
            </a:r>
            <a:r>
              <a:rPr dirty="0"/>
              <a:t> </a:t>
            </a:r>
            <a:r>
              <a:rPr dirty="0" err="1"/>
              <a:t>невозможен</a:t>
            </a:r>
            <a:r>
              <a:rPr dirty="0"/>
              <a:t> </a:t>
            </a:r>
            <a:r>
              <a:rPr dirty="0" err="1"/>
              <a:t>без</a:t>
            </a:r>
            <a:r>
              <a:rPr dirty="0"/>
              <a:t> </a:t>
            </a:r>
            <a:r>
              <a:rPr dirty="0" err="1"/>
              <a:t>умения</a:t>
            </a:r>
            <a:r>
              <a:rPr dirty="0"/>
              <a:t> </a:t>
            </a:r>
            <a:r>
              <a:rPr dirty="0" err="1"/>
              <a:t>обобщать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5529976"/>
            <a:ext cx="1783083" cy="1328024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582929" y="710981"/>
            <a:ext cx="8012432" cy="5324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000" b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Актуальность</a:t>
            </a:r>
            <a:r>
              <a:rPr dirty="0"/>
              <a:t> </a:t>
            </a:r>
            <a:r>
              <a:rPr dirty="0" err="1"/>
              <a:t>проблемы</a:t>
            </a:r>
            <a:endParaRPr dirty="0"/>
          </a:p>
          <a:p>
            <a: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	</a:t>
            </a:r>
            <a:r>
              <a:rPr dirty="0" err="1"/>
              <a:t>Опрос</a:t>
            </a:r>
            <a:r>
              <a:rPr dirty="0"/>
              <a:t> </a:t>
            </a:r>
            <a:r>
              <a:rPr dirty="0" err="1"/>
              <a:t>будущих</a:t>
            </a:r>
            <a:r>
              <a:rPr dirty="0"/>
              <a:t> </a:t>
            </a:r>
            <a:r>
              <a:rPr dirty="0" err="1"/>
              <a:t>первоклассников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тему</a:t>
            </a:r>
            <a:r>
              <a:rPr dirty="0"/>
              <a:t>: “</a:t>
            </a:r>
            <a:r>
              <a:rPr dirty="0" err="1"/>
              <a:t>Почему</a:t>
            </a:r>
            <a:r>
              <a:rPr dirty="0"/>
              <a:t> </a:t>
            </a:r>
            <a:r>
              <a:rPr dirty="0" err="1"/>
              <a:t>ты</a:t>
            </a:r>
            <a:r>
              <a:rPr dirty="0"/>
              <a:t> </a:t>
            </a:r>
            <a:r>
              <a:rPr dirty="0" err="1"/>
              <a:t>хочешь</a:t>
            </a:r>
            <a:r>
              <a:rPr dirty="0"/>
              <a:t> </a:t>
            </a:r>
            <a:r>
              <a:rPr dirty="0" err="1"/>
              <a:t>идти</a:t>
            </a:r>
            <a:r>
              <a:rPr dirty="0"/>
              <a:t> в </a:t>
            </a:r>
            <a:r>
              <a:rPr dirty="0" err="1"/>
              <a:t>школу</a:t>
            </a:r>
            <a:r>
              <a:rPr dirty="0"/>
              <a:t>?” </a:t>
            </a:r>
          </a:p>
          <a:p>
            <a: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dirty="0" smtClean="0"/>
              <a:t>	Ответы</a:t>
            </a:r>
            <a:r>
              <a:rPr dirty="0" smtClean="0"/>
              <a:t>:</a:t>
            </a:r>
            <a:endParaRPr dirty="0"/>
          </a:p>
          <a:p>
            <a:pPr>
              <a:defRPr sz="20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 В </a:t>
            </a:r>
            <a:r>
              <a:rPr dirty="0" err="1"/>
              <a:t>школе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надо</a:t>
            </a:r>
            <a:r>
              <a:rPr dirty="0"/>
              <a:t> </a:t>
            </a:r>
            <a:r>
              <a:rPr dirty="0" err="1"/>
              <a:t>будет</a:t>
            </a:r>
            <a:r>
              <a:rPr dirty="0"/>
              <a:t> </a:t>
            </a:r>
            <a:r>
              <a:rPr dirty="0" err="1"/>
              <a:t>спать</a:t>
            </a:r>
            <a:r>
              <a:rPr dirty="0"/>
              <a:t> </a:t>
            </a:r>
            <a:r>
              <a:rPr dirty="0" err="1"/>
              <a:t>днем</a:t>
            </a:r>
            <a:r>
              <a:rPr dirty="0"/>
              <a:t>.</a:t>
            </a:r>
          </a:p>
          <a:p>
            <a:pPr>
              <a:defRPr sz="20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 В </a:t>
            </a:r>
            <a:r>
              <a:rPr dirty="0" err="1"/>
              <a:t>школе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завтрак</a:t>
            </a:r>
            <a:r>
              <a:rPr dirty="0"/>
              <a:t> </a:t>
            </a:r>
            <a:r>
              <a:rPr dirty="0" err="1"/>
              <a:t>будут</a:t>
            </a:r>
            <a:r>
              <a:rPr dirty="0"/>
              <a:t> </a:t>
            </a:r>
            <a:r>
              <a:rPr dirty="0" err="1"/>
              <a:t>давать</a:t>
            </a:r>
            <a:r>
              <a:rPr dirty="0"/>
              <a:t> </a:t>
            </a:r>
            <a:r>
              <a:rPr dirty="0" err="1"/>
              <a:t>вкусные</a:t>
            </a:r>
            <a:r>
              <a:rPr dirty="0"/>
              <a:t> </a:t>
            </a:r>
            <a:r>
              <a:rPr dirty="0" err="1"/>
              <a:t>сырки</a:t>
            </a:r>
            <a:r>
              <a:rPr dirty="0"/>
              <a:t>.</a:t>
            </a:r>
          </a:p>
          <a:p>
            <a:pPr>
              <a:defRPr sz="20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 В </a:t>
            </a:r>
            <a:r>
              <a:rPr dirty="0" err="1"/>
              <a:t>школе</a:t>
            </a:r>
            <a:r>
              <a:rPr dirty="0"/>
              <a:t> у </a:t>
            </a:r>
            <a:r>
              <a:rPr dirty="0" err="1"/>
              <a:t>меня</a:t>
            </a:r>
            <a:r>
              <a:rPr dirty="0"/>
              <a:t> </a:t>
            </a:r>
            <a:r>
              <a:rPr dirty="0" err="1"/>
              <a:t>появятся</a:t>
            </a:r>
            <a:r>
              <a:rPr dirty="0"/>
              <a:t> </a:t>
            </a:r>
            <a:r>
              <a:rPr dirty="0" err="1"/>
              <a:t>новые</a:t>
            </a:r>
            <a:r>
              <a:rPr dirty="0"/>
              <a:t> </a:t>
            </a:r>
            <a:r>
              <a:rPr dirty="0" err="1"/>
              <a:t>друзья</a:t>
            </a:r>
            <a:r>
              <a:rPr dirty="0"/>
              <a:t>.</a:t>
            </a:r>
          </a:p>
          <a:p>
            <a:pPr marL="342900" indent="-342900">
              <a:buSzPct val="100000"/>
              <a:buChar char="-"/>
              <a:defRPr sz="20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Когда</a:t>
            </a:r>
            <a:r>
              <a:rPr dirty="0"/>
              <a:t> я </a:t>
            </a:r>
            <a:r>
              <a:rPr dirty="0" err="1"/>
              <a:t>пойду</a:t>
            </a:r>
            <a:r>
              <a:rPr dirty="0"/>
              <a:t> в </a:t>
            </a:r>
            <a:r>
              <a:rPr dirty="0" err="1"/>
              <a:t>школу</a:t>
            </a:r>
            <a:r>
              <a:rPr dirty="0"/>
              <a:t>, </a:t>
            </a:r>
            <a:r>
              <a:rPr dirty="0" err="1"/>
              <a:t>то</a:t>
            </a:r>
            <a:r>
              <a:rPr dirty="0"/>
              <a:t> </a:t>
            </a:r>
            <a:r>
              <a:rPr dirty="0" err="1"/>
              <a:t>меня</a:t>
            </a:r>
            <a:r>
              <a:rPr dirty="0"/>
              <a:t> </a:t>
            </a:r>
            <a:r>
              <a:rPr dirty="0" err="1"/>
              <a:t>будут</a:t>
            </a:r>
            <a:r>
              <a:rPr dirty="0"/>
              <a:t> </a:t>
            </a:r>
            <a:r>
              <a:rPr dirty="0" err="1"/>
              <a:t>отпускать</a:t>
            </a:r>
            <a:r>
              <a:rPr dirty="0"/>
              <a:t> </a:t>
            </a:r>
            <a:r>
              <a:rPr dirty="0" err="1"/>
              <a:t>ездить</a:t>
            </a:r>
            <a:r>
              <a:rPr dirty="0"/>
              <a:t> </a:t>
            </a:r>
            <a:r>
              <a:rPr dirty="0" err="1"/>
              <a:t>одну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городу</a:t>
            </a:r>
            <a:r>
              <a:rPr dirty="0"/>
              <a:t>.</a:t>
            </a:r>
          </a:p>
          <a:p>
            <a: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	</a:t>
            </a:r>
            <a:r>
              <a:rPr dirty="0" err="1"/>
              <a:t>Ребенок</a:t>
            </a:r>
            <a:r>
              <a:rPr dirty="0"/>
              <a:t>, </a:t>
            </a:r>
            <a:r>
              <a:rPr dirty="0" err="1"/>
              <a:t>ожидающий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школа</a:t>
            </a:r>
            <a:r>
              <a:rPr dirty="0"/>
              <a:t> —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сплошной</a:t>
            </a:r>
            <a:r>
              <a:rPr dirty="0"/>
              <a:t>  </a:t>
            </a:r>
            <a:r>
              <a:rPr dirty="0" err="1"/>
              <a:t>праздник</a:t>
            </a:r>
            <a:r>
              <a:rPr dirty="0"/>
              <a:t>, </a:t>
            </a:r>
            <a:r>
              <a:rPr dirty="0" err="1"/>
              <a:t>вскоре</a:t>
            </a:r>
            <a:r>
              <a:rPr dirty="0"/>
              <a:t> </a:t>
            </a:r>
            <a:r>
              <a:rPr dirty="0" err="1"/>
              <a:t>начинает</a:t>
            </a:r>
            <a:r>
              <a:rPr dirty="0"/>
              <a:t> </a:t>
            </a:r>
            <a:r>
              <a:rPr dirty="0" err="1"/>
              <a:t>испытывать</a:t>
            </a:r>
            <a:r>
              <a:rPr dirty="0"/>
              <a:t> </a:t>
            </a:r>
            <a:r>
              <a:rPr dirty="0" err="1"/>
              <a:t>неудовлетворенность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того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приходится</a:t>
            </a:r>
            <a:r>
              <a:rPr dirty="0"/>
              <a:t> </a:t>
            </a:r>
            <a:r>
              <a:rPr dirty="0" err="1"/>
              <a:t>делать</a:t>
            </a:r>
            <a:r>
              <a:rPr dirty="0"/>
              <a:t> </a:t>
            </a:r>
            <a:r>
              <a:rPr dirty="0" err="1"/>
              <a:t>то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ему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нравится</a:t>
            </a:r>
            <a:r>
              <a:rPr dirty="0"/>
              <a:t>, а </a:t>
            </a:r>
            <a:r>
              <a:rPr dirty="0" err="1"/>
              <a:t>именно</a:t>
            </a:r>
            <a:r>
              <a:rPr dirty="0"/>
              <a:t> </a:t>
            </a:r>
            <a:r>
              <a:rPr dirty="0" err="1"/>
              <a:t>прилагать</a:t>
            </a:r>
            <a:r>
              <a:rPr dirty="0"/>
              <a:t> </a:t>
            </a:r>
            <a:r>
              <a:rPr dirty="0" err="1"/>
              <a:t>усилия</a:t>
            </a:r>
            <a:r>
              <a:rPr dirty="0"/>
              <a:t> и </a:t>
            </a:r>
            <a:r>
              <a:rPr dirty="0" err="1"/>
              <a:t>старания</a:t>
            </a:r>
            <a:r>
              <a:rPr dirty="0"/>
              <a:t> в </a:t>
            </a:r>
            <a:r>
              <a:rPr dirty="0" err="1"/>
              <a:t>нелегком</a:t>
            </a:r>
            <a:r>
              <a:rPr dirty="0"/>
              <a:t> и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всегда</a:t>
            </a:r>
            <a:r>
              <a:rPr dirty="0"/>
              <a:t> </a:t>
            </a:r>
            <a:r>
              <a:rPr dirty="0" err="1"/>
              <a:t>интересном</a:t>
            </a:r>
            <a:r>
              <a:rPr dirty="0"/>
              <a:t> </a:t>
            </a:r>
            <a:r>
              <a:rPr dirty="0" err="1"/>
              <a:t>труде</a:t>
            </a:r>
            <a:r>
              <a:rPr dirty="0"/>
              <a:t>.</a:t>
            </a:r>
          </a:p>
          <a:p>
            <a: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	</a:t>
            </a:r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чаще</a:t>
            </a:r>
            <a:r>
              <a:rPr dirty="0"/>
              <a:t> </a:t>
            </a:r>
            <a:r>
              <a:rPr dirty="0" err="1"/>
              <a:t>учителя</a:t>
            </a:r>
            <a:r>
              <a:rPr dirty="0"/>
              <a:t> </a:t>
            </a:r>
            <a:r>
              <a:rPr dirty="0" err="1"/>
              <a:t>указывают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трудности</a:t>
            </a:r>
            <a:r>
              <a:rPr dirty="0"/>
              <a:t>, </a:t>
            </a:r>
            <a:r>
              <a:rPr dirty="0" err="1"/>
              <a:t>переживаемые</a:t>
            </a:r>
            <a:r>
              <a:rPr dirty="0"/>
              <a:t> </a:t>
            </a:r>
            <a:r>
              <a:rPr dirty="0" err="1"/>
              <a:t>ребенком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этапе</a:t>
            </a:r>
            <a:r>
              <a:rPr dirty="0"/>
              <a:t> </a:t>
            </a:r>
            <a:r>
              <a:rPr dirty="0" err="1"/>
              <a:t>школьного</a:t>
            </a:r>
            <a:r>
              <a:rPr dirty="0"/>
              <a:t> </a:t>
            </a:r>
            <a:r>
              <a:rPr dirty="0" err="1"/>
              <a:t>обучения</a:t>
            </a:r>
            <a:r>
              <a:rPr dirty="0"/>
              <a:t>, </a:t>
            </a:r>
            <a:r>
              <a:rPr dirty="0" err="1"/>
              <a:t>несмотря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то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дети</a:t>
            </a:r>
            <a:r>
              <a:rPr dirty="0"/>
              <a:t> </a:t>
            </a:r>
            <a:r>
              <a:rPr dirty="0" err="1"/>
              <a:t>пришли</a:t>
            </a:r>
            <a:r>
              <a:rPr dirty="0"/>
              <a:t> с </a:t>
            </a:r>
            <a:r>
              <a:rPr dirty="0" err="1"/>
              <a:t>хорошим</a:t>
            </a:r>
            <a:r>
              <a:rPr dirty="0"/>
              <a:t> </a:t>
            </a:r>
            <a:r>
              <a:rPr dirty="0" err="1"/>
              <a:t>багажом</a:t>
            </a:r>
            <a:r>
              <a:rPr dirty="0"/>
              <a:t> </a:t>
            </a:r>
            <a:r>
              <a:rPr dirty="0" err="1"/>
              <a:t>знаний</a:t>
            </a:r>
            <a:r>
              <a:rPr dirty="0"/>
              <a:t> и </a:t>
            </a:r>
            <a:r>
              <a:rPr dirty="0" err="1"/>
              <a:t>умений</a:t>
            </a:r>
            <a:r>
              <a:rPr dirty="0"/>
              <a:t>.</a:t>
            </a:r>
          </a:p>
          <a:p>
            <a:pPr>
              <a:defRPr sz="2000"/>
            </a:pPr>
            <a:r>
              <a:rPr dirty="0"/>
              <a:t>		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4925019"/>
            <a:ext cx="2595331" cy="193298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582929" y="710982"/>
            <a:ext cx="801243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	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82929" y="1443841"/>
            <a:ext cx="766147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	</a:t>
            </a:r>
            <a:r>
              <a:rPr lang="ru-RU" sz="2200" b="1" dirty="0" smtClean="0"/>
              <a:t>Особенности психических процессов</a:t>
            </a:r>
            <a:r>
              <a:rPr lang="ru-RU" sz="2200" dirty="0" smtClean="0"/>
              <a:t>:</a:t>
            </a:r>
          </a:p>
          <a:p>
            <a:r>
              <a:rPr lang="ru-RU" sz="2200" b="1" dirty="0" smtClean="0"/>
              <a:t>	</a:t>
            </a:r>
            <a:r>
              <a:rPr lang="ru-RU" sz="2200" b="1" dirty="0" smtClean="0">
                <a:solidFill>
                  <a:srgbClr val="0070C0"/>
                </a:solidFill>
              </a:rPr>
              <a:t>Произвольное внимание </a:t>
            </a:r>
            <a:r>
              <a:rPr lang="ru-RU" sz="2200" b="1" dirty="0" smtClean="0"/>
              <a:t>- </a:t>
            </a:r>
            <a:r>
              <a:rPr lang="ru-RU" sz="2200" dirty="0" smtClean="0"/>
              <a:t>это </a:t>
            </a:r>
            <a:r>
              <a:rPr lang="ru-RU" sz="2200" dirty="0"/>
              <a:t>переломный момент в развитии внимания, связанный с тем, что дети впервые начинают сознательно управлять своим вниманием, направляя и удерживая его на определенных предметах. Выполняя не только то, что интересно, но то что надо</a:t>
            </a:r>
            <a:r>
              <a:rPr lang="ru-RU" sz="2200" dirty="0" smtClean="0"/>
              <a:t>.</a:t>
            </a:r>
          </a:p>
          <a:p>
            <a:endParaRPr lang="ru-RU" sz="2200" dirty="0"/>
          </a:p>
          <a:p>
            <a:r>
              <a:rPr lang="ru-RU" sz="2200" dirty="0"/>
              <a:t>	</a:t>
            </a:r>
            <a:r>
              <a:rPr lang="ru-RU" sz="2200" b="1" dirty="0" smtClean="0">
                <a:solidFill>
                  <a:srgbClr val="0070C0"/>
                </a:solidFill>
              </a:rPr>
              <a:t>Произвольная память </a:t>
            </a:r>
            <a:r>
              <a:rPr lang="ru-RU" sz="2200" b="1" dirty="0" smtClean="0"/>
              <a:t>- </a:t>
            </a:r>
            <a:r>
              <a:rPr lang="ru-RU" sz="2200" dirty="0" smtClean="0"/>
              <a:t>ребёнок </a:t>
            </a:r>
            <a:r>
              <a:rPr lang="ru-RU" sz="2200" dirty="0"/>
              <a:t>начинает использовать приемы, направленные на повышение эффективности запоминания: повторение, смысловое и ассоциативное связывание материала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body" sz="half" idx="1"/>
          </p:nvPr>
        </p:nvSpPr>
        <p:spPr>
          <a:xfrm>
            <a:off x="539552" y="926466"/>
            <a:ext cx="8228449" cy="3035936"/>
          </a:xfrm>
          <a:prstGeom prst="rect">
            <a:avLst/>
          </a:prstGeom>
          <a:solidFill>
            <a:srgbClr val="B9CDE5"/>
          </a:solidFill>
        </p:spPr>
        <p:txBody>
          <a:bodyPr/>
          <a:lstStyle/>
          <a:p>
            <a:pPr marL="0" indent="0" algn="ctr" defTabSz="905255">
              <a:lnSpc>
                <a:spcPct val="80000"/>
              </a:lnSpc>
              <a:spcBef>
                <a:spcPts val="600"/>
              </a:spcBef>
              <a:buSzTx/>
              <a:buNone/>
              <a:defRPr sz="5940">
                <a:solidFill>
                  <a:srgbClr val="31859C"/>
                </a:solidFill>
              </a:defRPr>
            </a:pPr>
            <a:endParaRPr/>
          </a:p>
          <a:p>
            <a:pPr marL="0" indent="0" algn="ctr" defTabSz="905255">
              <a:lnSpc>
                <a:spcPct val="80000"/>
              </a:lnSpc>
              <a:spcBef>
                <a:spcPts val="1300"/>
              </a:spcBef>
              <a:buSzTx/>
              <a:buNone/>
              <a:defRPr sz="5445">
                <a:solidFill>
                  <a:srgbClr val="31859C"/>
                </a:solidFill>
              </a:defRPr>
            </a:pPr>
            <a:r>
              <a:t>Коммуникативная готовность. Фонематический слух </a:t>
            </a:r>
          </a:p>
        </p:txBody>
      </p:sp>
      <p:pic>
        <p:nvPicPr>
          <p:cNvPr id="194" name="image1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3962400"/>
            <a:ext cx="3887799" cy="289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5529976"/>
            <a:ext cx="1783083" cy="1328024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582928" y="710982"/>
            <a:ext cx="8165535" cy="4278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 b="1"/>
            </a:pPr>
            <a:r>
              <a:rPr dirty="0"/>
              <a:t>	</a:t>
            </a:r>
            <a:r>
              <a:rPr sz="2400" i="1" dirty="0" err="1">
                <a:solidFill>
                  <a:srgbClr val="0070C0"/>
                </a:solidFill>
              </a:rPr>
              <a:t>Коммуникативная</a:t>
            </a:r>
            <a:r>
              <a:rPr sz="2400" i="1" dirty="0">
                <a:solidFill>
                  <a:srgbClr val="0070C0"/>
                </a:solidFill>
              </a:rPr>
              <a:t> </a:t>
            </a:r>
            <a:r>
              <a:rPr sz="2400" i="1" dirty="0" err="1">
                <a:solidFill>
                  <a:srgbClr val="0070C0"/>
                </a:solidFill>
              </a:rPr>
              <a:t>готовность</a:t>
            </a:r>
            <a:r>
              <a:rPr sz="2400" i="1" dirty="0">
                <a:solidFill>
                  <a:srgbClr val="0070C0"/>
                </a:solidFill>
              </a:rPr>
              <a:t> к </a:t>
            </a:r>
            <a:r>
              <a:rPr sz="2400" i="1" dirty="0" err="1">
                <a:solidFill>
                  <a:srgbClr val="0070C0"/>
                </a:solidFill>
              </a:rPr>
              <a:t>школе</a:t>
            </a:r>
            <a:r>
              <a:rPr sz="2400" i="1" dirty="0">
                <a:solidFill>
                  <a:srgbClr val="0070C0"/>
                </a:solidFill>
              </a:rPr>
              <a:t> </a:t>
            </a:r>
            <a:endParaRPr lang="ru-RU" sz="2400" i="1" dirty="0" smtClean="0">
              <a:solidFill>
                <a:srgbClr val="0070C0"/>
              </a:solidFill>
            </a:endParaRPr>
          </a:p>
          <a:p>
            <a:pPr>
              <a:defRPr sz="2000" b="1"/>
            </a:pPr>
            <a:r>
              <a:rPr dirty="0" smtClean="0"/>
              <a:t>-</a:t>
            </a:r>
            <a:r>
              <a:rPr lang="ru-RU" dirty="0" smtClean="0"/>
              <a:t> </a:t>
            </a:r>
            <a:r>
              <a:rPr lang="ru-RU" sz="2400" dirty="0" smtClean="0"/>
              <a:t>включает </a:t>
            </a:r>
            <a:r>
              <a:rPr lang="ru-RU" sz="2400" dirty="0"/>
              <a:t>в себя </a:t>
            </a:r>
            <a:r>
              <a:rPr lang="ru-RU" sz="2400" dirty="0" err="1"/>
              <a:t>сформированность</a:t>
            </a:r>
            <a:r>
              <a:rPr lang="ru-RU" sz="2400" dirty="0"/>
              <a:t> у ребенка коммуникативных навыков и качеств, необходимых для общения и взаимодействия со сверстниками и учителем; способность к коллективным формам деятельности; </a:t>
            </a:r>
            <a:r>
              <a:rPr lang="ru-RU" sz="2400" dirty="0" smtClean="0"/>
              <a:t>знание </a:t>
            </a:r>
            <a:r>
              <a:rPr lang="ru-RU" sz="2400" dirty="0"/>
              <a:t>определенных норм и правил поведения и общения; умение верно оценить свои реальные и потенциальные возможности, способность к самооценке</a:t>
            </a:r>
            <a:r>
              <a:rPr lang="ru-RU" sz="2400" dirty="0" smtClean="0"/>
              <a:t>.</a:t>
            </a:r>
          </a:p>
          <a:p>
            <a:pPr>
              <a:defRPr sz="2000" b="1"/>
            </a:pPr>
            <a:r>
              <a:rPr b="0" dirty="0" smtClean="0"/>
              <a:t> </a:t>
            </a:r>
            <a:r>
              <a:rPr lang="ru-RU" b="0" dirty="0" smtClean="0"/>
              <a:t>	Э</a:t>
            </a:r>
            <a:r>
              <a:rPr b="0" dirty="0" err="1" smtClean="0"/>
              <a:t>то</a:t>
            </a:r>
            <a:r>
              <a:rPr b="0" dirty="0" smtClean="0"/>
              <a:t> </a:t>
            </a:r>
            <a:r>
              <a:rPr b="0" dirty="0" err="1"/>
              <a:t>способность</a:t>
            </a:r>
            <a:r>
              <a:rPr b="0" dirty="0"/>
              <a:t> </a:t>
            </a:r>
            <a:r>
              <a:rPr b="0" dirty="0" err="1"/>
              <a:t>ученика</a:t>
            </a:r>
            <a:r>
              <a:rPr b="0" dirty="0"/>
              <a:t> </a:t>
            </a:r>
            <a:r>
              <a:rPr b="0" dirty="0" err="1"/>
              <a:t>осознанно</a:t>
            </a:r>
            <a:r>
              <a:rPr b="0" dirty="0"/>
              <a:t> </a:t>
            </a:r>
            <a:r>
              <a:rPr b="0" dirty="0" err="1"/>
              <a:t>организовать</a:t>
            </a:r>
            <a:r>
              <a:rPr b="0" dirty="0"/>
              <a:t> </a:t>
            </a:r>
            <a:r>
              <a:rPr b="0" dirty="0" err="1"/>
              <a:t>свое</a:t>
            </a:r>
            <a:r>
              <a:rPr b="0" dirty="0"/>
              <a:t> </a:t>
            </a:r>
            <a:r>
              <a:rPr b="0" dirty="0" err="1"/>
              <a:t>взаимодействие</a:t>
            </a:r>
            <a:r>
              <a:rPr b="0" dirty="0"/>
              <a:t> с </a:t>
            </a:r>
            <a:r>
              <a:rPr b="0" dirty="0" err="1"/>
              <a:t>учителем</a:t>
            </a:r>
            <a:r>
              <a:rPr b="0" dirty="0"/>
              <a:t> и </a:t>
            </a:r>
            <a:r>
              <a:rPr b="0" dirty="0" err="1"/>
              <a:t>сверстниками</a:t>
            </a:r>
            <a:r>
              <a:rPr b="0" dirty="0"/>
              <a:t>. </a:t>
            </a:r>
            <a:endParaRPr dirty="0"/>
          </a:p>
          <a:p>
            <a:pPr>
              <a:defRPr sz="2000"/>
            </a:pP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только</a:t>
            </a:r>
            <a:r>
              <a:rPr dirty="0"/>
              <a:t> </a:t>
            </a:r>
            <a:r>
              <a:rPr dirty="0" err="1"/>
              <a:t>владение</a:t>
            </a:r>
            <a:r>
              <a:rPr dirty="0"/>
              <a:t> </a:t>
            </a:r>
            <a:r>
              <a:rPr dirty="0" err="1" smtClean="0"/>
              <a:t>речью</a:t>
            </a:r>
            <a:r>
              <a:rPr lang="ru-RU" dirty="0" smtClean="0"/>
              <a:t>, но и поведение в коллективе. </a:t>
            </a:r>
            <a:endParaRPr dirty="0"/>
          </a:p>
          <a:p>
            <a:pPr>
              <a:defRPr sz="2000"/>
            </a:pPr>
            <a:r>
              <a:rPr dirty="0"/>
              <a:t>	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971600" y="404662"/>
            <a:ext cx="7920880" cy="5878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just"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/>
              <a:t>К </a:t>
            </a:r>
            <a:r>
              <a:rPr sz="2000" dirty="0" err="1"/>
              <a:t>началу</a:t>
            </a:r>
            <a:r>
              <a:rPr sz="2000" dirty="0"/>
              <a:t> </a:t>
            </a:r>
            <a:r>
              <a:rPr sz="2000" dirty="0" err="1"/>
              <a:t>обучения</a:t>
            </a:r>
            <a:r>
              <a:rPr sz="2000" dirty="0"/>
              <a:t> в </a:t>
            </a:r>
            <a:r>
              <a:rPr sz="2000" dirty="0" err="1"/>
              <a:t>школе</a:t>
            </a:r>
            <a:r>
              <a:rPr sz="2000" dirty="0"/>
              <a:t> </a:t>
            </a:r>
            <a:r>
              <a:rPr sz="2000" dirty="0" err="1"/>
              <a:t>дети</a:t>
            </a:r>
            <a:r>
              <a:rPr sz="2000" dirty="0"/>
              <a:t> </a:t>
            </a:r>
            <a:r>
              <a:rPr sz="2000" dirty="0" err="1"/>
              <a:t>должны</a:t>
            </a:r>
            <a:r>
              <a:rPr sz="2000" dirty="0"/>
              <a:t> </a:t>
            </a:r>
            <a:r>
              <a:rPr sz="2000" dirty="0" err="1"/>
              <a:t>уметь</a:t>
            </a:r>
            <a:r>
              <a:rPr sz="2000" dirty="0"/>
              <a:t>: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457200" algn="just">
              <a:buSzPct val="100000"/>
              <a:buAutoNum type="arabicPeriod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 err="1"/>
              <a:t>строить</a:t>
            </a:r>
            <a:r>
              <a:rPr sz="2000" dirty="0"/>
              <a:t> </a:t>
            </a:r>
            <a:r>
              <a:rPr sz="2000" dirty="0" err="1"/>
              <a:t>сложные</a:t>
            </a:r>
            <a:r>
              <a:rPr sz="2000" dirty="0"/>
              <a:t> </a:t>
            </a:r>
            <a:r>
              <a:rPr sz="2000" dirty="0" err="1"/>
              <a:t>предложения</a:t>
            </a:r>
            <a:r>
              <a:rPr sz="2000" dirty="0"/>
              <a:t> </a:t>
            </a:r>
            <a:r>
              <a:rPr sz="2000" dirty="0" err="1"/>
              <a:t>разных</a:t>
            </a:r>
            <a:r>
              <a:rPr sz="2000" dirty="0"/>
              <a:t> </a:t>
            </a:r>
            <a:r>
              <a:rPr sz="2000" dirty="0" err="1"/>
              <a:t>видов</a:t>
            </a:r>
            <a:r>
              <a:rPr sz="2000" dirty="0"/>
              <a:t>;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457200" algn="just">
              <a:buSzPct val="100000"/>
              <a:buAutoNum type="arabicPeriod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 err="1"/>
              <a:t>составлять</a:t>
            </a:r>
            <a:r>
              <a:rPr sz="2000" dirty="0"/>
              <a:t> </a:t>
            </a:r>
            <a:r>
              <a:rPr sz="2000" dirty="0" err="1"/>
              <a:t>рассказы</a:t>
            </a:r>
            <a:r>
              <a:rPr sz="2000" dirty="0"/>
              <a:t> </a:t>
            </a:r>
            <a:r>
              <a:rPr sz="2000" dirty="0" err="1"/>
              <a:t>по</a:t>
            </a:r>
            <a:r>
              <a:rPr sz="2000" dirty="0"/>
              <a:t> </a:t>
            </a:r>
            <a:r>
              <a:rPr sz="2000" dirty="0" err="1"/>
              <a:t>картине</a:t>
            </a:r>
            <a:r>
              <a:rPr sz="2000" dirty="0"/>
              <a:t>, </a:t>
            </a:r>
            <a:r>
              <a:rPr sz="2000" dirty="0" err="1"/>
              <a:t>серии</a:t>
            </a:r>
            <a:r>
              <a:rPr sz="2000" dirty="0"/>
              <a:t> </a:t>
            </a:r>
            <a:r>
              <a:rPr sz="2000" dirty="0" err="1"/>
              <a:t>картинок</a:t>
            </a:r>
            <a:r>
              <a:rPr sz="2000" dirty="0"/>
              <a:t>, </a:t>
            </a:r>
            <a:r>
              <a:rPr sz="2000" dirty="0" err="1"/>
              <a:t>небольшие</a:t>
            </a:r>
            <a:r>
              <a:rPr sz="2000" dirty="0"/>
              <a:t> </a:t>
            </a:r>
            <a:r>
              <a:rPr sz="2000" dirty="0" err="1"/>
              <a:t>сказки</a:t>
            </a:r>
            <a:r>
              <a:rPr sz="2000" dirty="0"/>
              <a:t>;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457200" algn="just">
              <a:buSzPct val="100000"/>
              <a:buAutoNum type="arabicPeriod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 err="1"/>
              <a:t>находить</a:t>
            </a:r>
            <a:r>
              <a:rPr sz="2000" dirty="0"/>
              <a:t> </a:t>
            </a:r>
            <a:r>
              <a:rPr sz="2000" dirty="0" err="1"/>
              <a:t>слова</a:t>
            </a:r>
            <a:r>
              <a:rPr sz="2000" dirty="0"/>
              <a:t> с </a:t>
            </a:r>
            <a:r>
              <a:rPr sz="2000" dirty="0" err="1"/>
              <a:t>определенным</a:t>
            </a:r>
            <a:r>
              <a:rPr sz="2000" dirty="0"/>
              <a:t> </a:t>
            </a:r>
            <a:r>
              <a:rPr sz="2000" dirty="0" err="1"/>
              <a:t>звуком</a:t>
            </a:r>
            <a:r>
              <a:rPr sz="2000" dirty="0"/>
              <a:t>;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457200" algn="just">
              <a:buSzPct val="100000"/>
              <a:buAutoNum type="arabicPeriod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 err="1"/>
              <a:t>определять</a:t>
            </a:r>
            <a:r>
              <a:rPr sz="2000" dirty="0"/>
              <a:t> </a:t>
            </a:r>
            <a:r>
              <a:rPr sz="2000" dirty="0" err="1"/>
              <a:t>место</a:t>
            </a:r>
            <a:r>
              <a:rPr sz="2000" dirty="0"/>
              <a:t> </a:t>
            </a:r>
            <a:r>
              <a:rPr sz="2000" dirty="0" err="1"/>
              <a:t>звука</a:t>
            </a:r>
            <a:r>
              <a:rPr sz="2000" dirty="0"/>
              <a:t> в </a:t>
            </a:r>
            <a:r>
              <a:rPr sz="2000" dirty="0" err="1"/>
              <a:t>слове</a:t>
            </a:r>
            <a:r>
              <a:rPr sz="2000" dirty="0"/>
              <a:t>;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457200" algn="just">
              <a:buSzPct val="100000"/>
              <a:buAutoNum type="arabicPeriod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 err="1"/>
              <a:t>составлять</a:t>
            </a:r>
            <a:r>
              <a:rPr sz="2000" dirty="0"/>
              <a:t> </a:t>
            </a:r>
            <a:r>
              <a:rPr sz="2000" dirty="0" err="1"/>
              <a:t>предложения</a:t>
            </a:r>
            <a:r>
              <a:rPr sz="2000" dirty="0"/>
              <a:t> </a:t>
            </a:r>
            <a:r>
              <a:rPr sz="2000" dirty="0" err="1"/>
              <a:t>из</a:t>
            </a:r>
            <a:r>
              <a:rPr sz="2000" dirty="0"/>
              <a:t> 3-4 </a:t>
            </a:r>
            <a:r>
              <a:rPr sz="2000" dirty="0" err="1"/>
              <a:t>слов</a:t>
            </a:r>
            <a:r>
              <a:rPr sz="2000" dirty="0"/>
              <a:t>;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457200" algn="just">
              <a:buSzPct val="100000"/>
              <a:buAutoNum type="arabicPeriod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 err="1"/>
              <a:t>членить</a:t>
            </a:r>
            <a:r>
              <a:rPr sz="2000" dirty="0"/>
              <a:t> </a:t>
            </a:r>
            <a:r>
              <a:rPr sz="2000" dirty="0" err="1"/>
              <a:t>простые</a:t>
            </a:r>
            <a:r>
              <a:rPr sz="2000" dirty="0"/>
              <a:t> </a:t>
            </a:r>
            <a:r>
              <a:rPr sz="2000" dirty="0" err="1"/>
              <a:t>предложения</a:t>
            </a:r>
            <a:r>
              <a:rPr sz="2000" dirty="0"/>
              <a:t> </a:t>
            </a:r>
            <a:r>
              <a:rPr sz="2000" dirty="0" err="1"/>
              <a:t>на</a:t>
            </a:r>
            <a:r>
              <a:rPr sz="2000" dirty="0"/>
              <a:t> </a:t>
            </a:r>
            <a:r>
              <a:rPr sz="2000" dirty="0" err="1"/>
              <a:t>слова</a:t>
            </a:r>
            <a:r>
              <a:rPr sz="2000" dirty="0"/>
              <a:t>;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457200" algn="just">
              <a:buSzPct val="100000"/>
              <a:buAutoNum type="arabicPeriod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 err="1"/>
              <a:t>членить</a:t>
            </a:r>
            <a:r>
              <a:rPr sz="2000" dirty="0"/>
              <a:t> </a:t>
            </a:r>
            <a:r>
              <a:rPr sz="2000" dirty="0" err="1"/>
              <a:t>слова</a:t>
            </a:r>
            <a:r>
              <a:rPr sz="2000" dirty="0"/>
              <a:t> </a:t>
            </a:r>
            <a:r>
              <a:rPr sz="2000" dirty="0" err="1"/>
              <a:t>на</a:t>
            </a:r>
            <a:r>
              <a:rPr sz="2000" dirty="0"/>
              <a:t> </a:t>
            </a:r>
            <a:r>
              <a:rPr sz="2000" dirty="0" err="1"/>
              <a:t>слоги</a:t>
            </a:r>
            <a:r>
              <a:rPr sz="2000" dirty="0"/>
              <a:t> (</a:t>
            </a:r>
            <a:r>
              <a:rPr sz="2000" dirty="0" err="1"/>
              <a:t>части</a:t>
            </a:r>
            <a:r>
              <a:rPr sz="2000" dirty="0"/>
              <a:t>);</a:t>
            </a:r>
          </a:p>
          <a:p>
            <a:pPr marL="457200" algn="just">
              <a:buSzPct val="100000"/>
              <a:buAutoNum type="arabicPeriod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 err="1"/>
              <a:t>различать</a:t>
            </a:r>
            <a:r>
              <a:rPr sz="2000" dirty="0"/>
              <a:t> </a:t>
            </a:r>
            <a:r>
              <a:rPr sz="2000" dirty="0" err="1"/>
              <a:t>разные</a:t>
            </a:r>
            <a:r>
              <a:rPr sz="2000" dirty="0"/>
              <a:t> </a:t>
            </a:r>
            <a:r>
              <a:rPr sz="2000" dirty="0" err="1"/>
              <a:t>жанры</a:t>
            </a:r>
            <a:r>
              <a:rPr sz="2000" dirty="0"/>
              <a:t> </a:t>
            </a:r>
            <a:r>
              <a:rPr sz="2000" dirty="0" err="1"/>
              <a:t>художественной</a:t>
            </a:r>
            <a:r>
              <a:rPr sz="2000" dirty="0"/>
              <a:t> </a:t>
            </a:r>
            <a:r>
              <a:rPr sz="2000" dirty="0" err="1"/>
              <a:t>литературы</a:t>
            </a:r>
            <a:r>
              <a:rPr sz="2000" dirty="0"/>
              <a:t>: </a:t>
            </a:r>
            <a:r>
              <a:rPr sz="2000" dirty="0" err="1"/>
              <a:t>сказку</a:t>
            </a:r>
            <a:r>
              <a:rPr sz="2000" dirty="0"/>
              <a:t>, </a:t>
            </a:r>
            <a:r>
              <a:rPr sz="2000" dirty="0" err="1"/>
              <a:t>рассказ</a:t>
            </a:r>
            <a:r>
              <a:rPr sz="2000" dirty="0"/>
              <a:t>, </a:t>
            </a:r>
            <a:r>
              <a:rPr sz="2000" dirty="0" err="1"/>
              <a:t>стихотворение</a:t>
            </a:r>
            <a:r>
              <a:rPr sz="2000" dirty="0"/>
              <a:t>;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457200" algn="just">
              <a:buSzPct val="100000"/>
              <a:buAutoNum type="arabicPeriod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 err="1"/>
              <a:t>самостоятельно</a:t>
            </a:r>
            <a:r>
              <a:rPr sz="2000" dirty="0"/>
              <a:t>, </a:t>
            </a:r>
            <a:r>
              <a:rPr sz="2000" dirty="0" err="1"/>
              <a:t>выразительно</a:t>
            </a:r>
            <a:r>
              <a:rPr sz="2000" dirty="0"/>
              <a:t>, </a:t>
            </a:r>
            <a:r>
              <a:rPr sz="2000" dirty="0" err="1"/>
              <a:t>последовательно</a:t>
            </a:r>
            <a:r>
              <a:rPr sz="2000" dirty="0"/>
              <a:t> </a:t>
            </a:r>
            <a:r>
              <a:rPr sz="2000" dirty="0" err="1"/>
              <a:t>передавать</a:t>
            </a:r>
            <a:r>
              <a:rPr sz="2000" dirty="0"/>
              <a:t> </a:t>
            </a:r>
            <a:r>
              <a:rPr sz="2000" dirty="0" err="1"/>
              <a:t>содержание</a:t>
            </a:r>
            <a:r>
              <a:rPr sz="2000" dirty="0"/>
              <a:t> </a:t>
            </a:r>
            <a:r>
              <a:rPr sz="2000" dirty="0" err="1"/>
              <a:t>небольших</a:t>
            </a:r>
            <a:r>
              <a:rPr sz="2000" dirty="0"/>
              <a:t> </a:t>
            </a:r>
            <a:r>
              <a:rPr sz="2000" dirty="0" err="1"/>
              <a:t>литературных</a:t>
            </a:r>
            <a:r>
              <a:rPr sz="2000" dirty="0"/>
              <a:t> </a:t>
            </a:r>
            <a:r>
              <a:rPr sz="2000" dirty="0" err="1"/>
              <a:t>текстов</a:t>
            </a:r>
            <a:r>
              <a:rPr sz="2000" dirty="0"/>
              <a:t>, </a:t>
            </a:r>
            <a:r>
              <a:rPr sz="2000" dirty="0" err="1"/>
              <a:t>драматизировать</a:t>
            </a:r>
            <a:r>
              <a:rPr sz="2000" dirty="0"/>
              <a:t> </a:t>
            </a:r>
            <a:r>
              <a:rPr sz="2000" dirty="0" err="1"/>
              <a:t>небольшие</a:t>
            </a:r>
            <a:r>
              <a:rPr sz="2000" dirty="0"/>
              <a:t> </a:t>
            </a:r>
            <a:r>
              <a:rPr sz="2000" dirty="0" err="1" smtClean="0"/>
              <a:t>произведения</a:t>
            </a:r>
            <a:endParaRPr sz="2000" dirty="0"/>
          </a:p>
          <a:p>
            <a:pPr algn="r">
              <a:defRPr b="1"/>
            </a:pPr>
            <a:r>
              <a:rPr sz="2000" dirty="0" err="1"/>
              <a:t>Под</a:t>
            </a:r>
            <a:r>
              <a:rPr sz="2000" dirty="0"/>
              <a:t> </a:t>
            </a:r>
            <a:r>
              <a:rPr sz="2000" dirty="0" err="1"/>
              <a:t>фонематическим</a:t>
            </a:r>
            <a:r>
              <a:rPr sz="2000" dirty="0"/>
              <a:t> </a:t>
            </a:r>
            <a:r>
              <a:rPr sz="2000" dirty="0" err="1"/>
              <a:t>слухом</a:t>
            </a:r>
            <a:r>
              <a:rPr sz="2000" dirty="0"/>
              <a:t> </a:t>
            </a:r>
            <a:r>
              <a:rPr sz="2000" b="0" dirty="0" err="1"/>
              <a:t>понимается</a:t>
            </a:r>
            <a:r>
              <a:rPr sz="2000" b="0" dirty="0"/>
              <a:t> </a:t>
            </a:r>
            <a:r>
              <a:rPr sz="2000" b="0" dirty="0" err="1"/>
              <a:t>способность</a:t>
            </a:r>
            <a:r>
              <a:rPr sz="2000" b="0" dirty="0"/>
              <a:t> </a:t>
            </a:r>
            <a:r>
              <a:rPr sz="2000" b="0" dirty="0" err="1"/>
              <a:t>человека</a:t>
            </a:r>
            <a:r>
              <a:rPr sz="2000" b="0" dirty="0"/>
              <a:t> </a:t>
            </a:r>
            <a:r>
              <a:rPr sz="2000" b="0" dirty="0" err="1"/>
              <a:t>слышать</a:t>
            </a:r>
            <a:r>
              <a:rPr sz="2000" b="0" dirty="0"/>
              <a:t> </a:t>
            </a:r>
            <a:r>
              <a:rPr sz="2000" b="0" dirty="0" err="1"/>
              <a:t>отдельные</a:t>
            </a:r>
            <a:r>
              <a:rPr sz="2000" b="0" dirty="0"/>
              <a:t> </a:t>
            </a:r>
            <a:r>
              <a:rPr sz="2000" b="0" dirty="0" err="1"/>
              <a:t>фонемы</a:t>
            </a:r>
            <a:r>
              <a:rPr sz="2000" b="0" dirty="0"/>
              <a:t>, </a:t>
            </a:r>
            <a:r>
              <a:rPr sz="2000" b="0" dirty="0" err="1"/>
              <a:t>или</a:t>
            </a:r>
            <a:r>
              <a:rPr sz="2000" b="0" dirty="0"/>
              <a:t> </a:t>
            </a:r>
            <a:r>
              <a:rPr sz="2000" b="0" dirty="0" err="1"/>
              <a:t>звуки</a:t>
            </a:r>
            <a:r>
              <a:rPr sz="2000" b="0" dirty="0"/>
              <a:t> в </a:t>
            </a:r>
            <a:r>
              <a:rPr sz="2000" b="0" dirty="0" err="1"/>
              <a:t>слове</a:t>
            </a:r>
            <a:r>
              <a:rPr sz="2000" b="0" dirty="0"/>
              <a:t>. </a:t>
            </a:r>
            <a:r>
              <a:rPr lang="ru-RU" sz="2000" b="0" dirty="0" smtClean="0"/>
              <a:t> Он лежит в основе 					методики обучения чтению.</a:t>
            </a:r>
            <a:endParaRPr sz="2000" b="0" dirty="0"/>
          </a:p>
          <a:p>
            <a:r>
              <a:rPr dirty="0"/>
              <a:t>		</a:t>
            </a:r>
            <a:r>
              <a:rPr dirty="0" smtClean="0"/>
              <a:t> </a:t>
            </a:r>
            <a:endParaRPr dirty="0"/>
          </a:p>
          <a:p>
            <a:pPr marL="457200" algn="just">
              <a:buSzPct val="100000"/>
              <a:buAutoNum type="arabicPeriod"/>
              <a:defRPr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pic>
        <p:nvPicPr>
          <p:cNvPr id="200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67" y="5461372"/>
            <a:ext cx="1783082" cy="1328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5529976"/>
            <a:ext cx="1783083" cy="1328024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hape 203"/>
          <p:cNvSpPr/>
          <p:nvPr/>
        </p:nvSpPr>
        <p:spPr>
          <a:xfrm>
            <a:off x="571500" y="589062"/>
            <a:ext cx="7989569" cy="5262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	</a:t>
            </a:r>
            <a:r>
              <a:rPr dirty="0" err="1"/>
              <a:t>Чтобы</a:t>
            </a:r>
            <a:r>
              <a:rPr dirty="0"/>
              <a:t> </a:t>
            </a:r>
            <a:r>
              <a:rPr dirty="0" err="1"/>
              <a:t>ребенок</a:t>
            </a:r>
            <a:r>
              <a:rPr dirty="0"/>
              <a:t> </a:t>
            </a:r>
            <a:r>
              <a:rPr dirty="0" err="1"/>
              <a:t>успешно</a:t>
            </a:r>
            <a:r>
              <a:rPr dirty="0"/>
              <a:t> </a:t>
            </a:r>
            <a:r>
              <a:rPr dirty="0" err="1"/>
              <a:t>учился</a:t>
            </a:r>
            <a:r>
              <a:rPr dirty="0"/>
              <a:t>, </a:t>
            </a:r>
            <a:r>
              <a:rPr dirty="0" err="1" smtClean="0"/>
              <a:t>он</a:t>
            </a:r>
            <a:r>
              <a:rPr lang="ru-RU" dirty="0"/>
              <a:t> </a:t>
            </a:r>
            <a:r>
              <a:rPr dirty="0" smtClean="0"/>
              <a:t> </a:t>
            </a:r>
            <a:r>
              <a:rPr dirty="0" err="1" smtClean="0"/>
              <a:t>должен</a:t>
            </a:r>
            <a:r>
              <a:rPr dirty="0" smtClean="0"/>
              <a:t> </a:t>
            </a:r>
            <a:r>
              <a:rPr dirty="0" err="1"/>
              <a:t>стремиться</a:t>
            </a:r>
            <a:r>
              <a:rPr dirty="0"/>
              <a:t> к </a:t>
            </a:r>
            <a:r>
              <a:rPr dirty="0" err="1"/>
              <a:t>новой</a:t>
            </a:r>
            <a:r>
              <a:rPr dirty="0"/>
              <a:t> </a:t>
            </a:r>
            <a:r>
              <a:rPr dirty="0" err="1"/>
              <a:t>школьной</a:t>
            </a:r>
            <a:r>
              <a:rPr dirty="0"/>
              <a:t> </a:t>
            </a:r>
            <a:r>
              <a:rPr dirty="0" err="1" smtClean="0"/>
              <a:t>жизни</a:t>
            </a:r>
            <a:r>
              <a:rPr dirty="0" smtClean="0"/>
              <a:t>.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появление</a:t>
            </a:r>
            <a:r>
              <a:rPr dirty="0"/>
              <a:t> </a:t>
            </a:r>
            <a:r>
              <a:rPr dirty="0" err="1"/>
              <a:t>такого</a:t>
            </a:r>
            <a:r>
              <a:rPr dirty="0"/>
              <a:t> </a:t>
            </a:r>
            <a:r>
              <a:rPr lang="ru-RU" dirty="0" err="1" smtClean="0"/>
              <a:t>стремле</a:t>
            </a:r>
            <a:r>
              <a:rPr dirty="0" err="1" smtClean="0"/>
              <a:t>ния</a:t>
            </a:r>
            <a:r>
              <a:rPr dirty="0" smtClean="0"/>
              <a:t> </a:t>
            </a:r>
            <a:r>
              <a:rPr dirty="0" err="1"/>
              <a:t>влияет</a:t>
            </a:r>
            <a:r>
              <a:rPr dirty="0"/>
              <a:t> </a:t>
            </a:r>
            <a:r>
              <a:rPr dirty="0" err="1"/>
              <a:t>отношение</a:t>
            </a:r>
            <a:r>
              <a:rPr dirty="0"/>
              <a:t> </a:t>
            </a:r>
            <a:r>
              <a:rPr dirty="0" err="1"/>
              <a:t>близких</a:t>
            </a:r>
            <a:r>
              <a:rPr dirty="0"/>
              <a:t> </a:t>
            </a:r>
            <a:r>
              <a:rPr dirty="0" err="1"/>
              <a:t>взрослых</a:t>
            </a:r>
            <a:r>
              <a:rPr dirty="0"/>
              <a:t> к </a:t>
            </a:r>
            <a:r>
              <a:rPr dirty="0" err="1"/>
              <a:t>учению</a:t>
            </a:r>
            <a:r>
              <a:rPr dirty="0"/>
              <a:t>, </a:t>
            </a:r>
            <a:r>
              <a:rPr dirty="0" err="1"/>
              <a:t>как</a:t>
            </a:r>
            <a:r>
              <a:rPr dirty="0"/>
              <a:t> к </a:t>
            </a:r>
            <a:r>
              <a:rPr dirty="0" err="1"/>
              <a:t>важной</a:t>
            </a:r>
            <a:r>
              <a:rPr dirty="0"/>
              <a:t> </a:t>
            </a:r>
            <a:r>
              <a:rPr dirty="0" err="1"/>
              <a:t>содержательной</a:t>
            </a:r>
            <a:r>
              <a:rPr dirty="0"/>
              <a:t> </a:t>
            </a:r>
            <a:r>
              <a:rPr dirty="0" err="1"/>
              <a:t>деятельности</a:t>
            </a:r>
            <a:r>
              <a:rPr dirty="0"/>
              <a:t>, </a:t>
            </a:r>
            <a:r>
              <a:rPr dirty="0" err="1"/>
              <a:t>гораздо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 </a:t>
            </a:r>
            <a:r>
              <a:rPr dirty="0" err="1"/>
              <a:t>значимой</a:t>
            </a:r>
            <a:r>
              <a:rPr dirty="0"/>
              <a:t>, </a:t>
            </a:r>
            <a:r>
              <a:rPr dirty="0" err="1"/>
              <a:t>чем</a:t>
            </a:r>
            <a:r>
              <a:rPr dirty="0"/>
              <a:t> </a:t>
            </a:r>
            <a:r>
              <a:rPr dirty="0" err="1"/>
              <a:t>игра</a:t>
            </a:r>
            <a:r>
              <a:rPr dirty="0"/>
              <a:t> </a:t>
            </a:r>
            <a:r>
              <a:rPr dirty="0" err="1"/>
              <a:t>дошкольника</a:t>
            </a:r>
            <a:r>
              <a:rPr dirty="0"/>
              <a:t>. </a:t>
            </a:r>
            <a:r>
              <a:rPr dirty="0" err="1"/>
              <a:t>Влияет</a:t>
            </a:r>
            <a:r>
              <a:rPr dirty="0"/>
              <a:t> и </a:t>
            </a:r>
            <a:r>
              <a:rPr dirty="0" err="1"/>
              <a:t>отношение</a:t>
            </a:r>
            <a:r>
              <a:rPr dirty="0"/>
              <a:t> </a:t>
            </a:r>
            <a:r>
              <a:rPr dirty="0" err="1"/>
              <a:t>других</a:t>
            </a:r>
            <a:r>
              <a:rPr dirty="0"/>
              <a:t> </a:t>
            </a:r>
            <a:r>
              <a:rPr dirty="0" err="1"/>
              <a:t>детей</a:t>
            </a:r>
            <a:r>
              <a:rPr dirty="0"/>
              <a:t>, </a:t>
            </a:r>
            <a:r>
              <a:rPr dirty="0" err="1"/>
              <a:t>сама</a:t>
            </a:r>
            <a:r>
              <a:rPr dirty="0"/>
              <a:t> </a:t>
            </a:r>
            <a:r>
              <a:rPr dirty="0" err="1"/>
              <a:t>возможность</a:t>
            </a:r>
            <a:r>
              <a:rPr dirty="0"/>
              <a:t> </a:t>
            </a:r>
            <a:r>
              <a:rPr dirty="0" err="1"/>
              <a:t>подняться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новую</a:t>
            </a:r>
            <a:r>
              <a:rPr dirty="0"/>
              <a:t> </a:t>
            </a:r>
            <a:r>
              <a:rPr dirty="0" err="1"/>
              <a:t>возрастную</a:t>
            </a:r>
            <a:r>
              <a:rPr dirty="0"/>
              <a:t> </a:t>
            </a:r>
            <a:r>
              <a:rPr dirty="0" err="1"/>
              <a:t>ступень</a:t>
            </a:r>
            <a:r>
              <a:rPr dirty="0"/>
              <a:t> в </a:t>
            </a:r>
            <a:r>
              <a:rPr dirty="0" err="1"/>
              <a:t>глазах</a:t>
            </a:r>
            <a:r>
              <a:rPr dirty="0"/>
              <a:t> </a:t>
            </a:r>
            <a:r>
              <a:rPr dirty="0" err="1"/>
              <a:t>младших</a:t>
            </a:r>
            <a:r>
              <a:rPr dirty="0"/>
              <a:t> и </a:t>
            </a:r>
            <a:r>
              <a:rPr dirty="0" err="1"/>
              <a:t>сравняться</a:t>
            </a:r>
            <a:r>
              <a:rPr dirty="0"/>
              <a:t> в </a:t>
            </a:r>
            <a:r>
              <a:rPr dirty="0" err="1"/>
              <a:t>положении</a:t>
            </a:r>
            <a:r>
              <a:rPr dirty="0"/>
              <a:t> </a:t>
            </a:r>
            <a:r>
              <a:rPr dirty="0" err="1"/>
              <a:t>со</a:t>
            </a:r>
            <a:r>
              <a:rPr dirty="0"/>
              <a:t> </a:t>
            </a:r>
            <a:r>
              <a:rPr dirty="0" err="1"/>
              <a:t>старшими</a:t>
            </a:r>
            <a:r>
              <a:rPr dirty="0"/>
              <a:t>. </a:t>
            </a:r>
            <a:r>
              <a:rPr b="1" dirty="0" err="1"/>
              <a:t>Стремление</a:t>
            </a:r>
            <a:r>
              <a:rPr b="1" dirty="0"/>
              <a:t> </a:t>
            </a:r>
            <a:r>
              <a:rPr b="1" dirty="0" err="1"/>
              <a:t>ребенка</a:t>
            </a:r>
            <a:r>
              <a:rPr b="1" dirty="0"/>
              <a:t> </a:t>
            </a:r>
            <a:r>
              <a:rPr b="1" dirty="0" err="1"/>
              <a:t>занять</a:t>
            </a:r>
            <a:r>
              <a:rPr b="1" dirty="0"/>
              <a:t> </a:t>
            </a:r>
            <a:r>
              <a:rPr b="1" dirty="0" err="1"/>
              <a:t>новое</a:t>
            </a:r>
            <a:r>
              <a:rPr b="1" dirty="0"/>
              <a:t> </a:t>
            </a:r>
            <a:r>
              <a:rPr b="1" dirty="0" err="1"/>
              <a:t>социальное</a:t>
            </a:r>
            <a:r>
              <a:rPr b="1" dirty="0"/>
              <a:t> </a:t>
            </a:r>
            <a:r>
              <a:rPr b="1" dirty="0" err="1"/>
              <a:t>положение</a:t>
            </a:r>
            <a:r>
              <a:rPr b="1" dirty="0"/>
              <a:t> </a:t>
            </a:r>
            <a:r>
              <a:rPr b="1" dirty="0" err="1"/>
              <a:t>школьника</a:t>
            </a:r>
            <a:r>
              <a:rPr b="1" dirty="0"/>
              <a:t> </a:t>
            </a:r>
            <a:r>
              <a:rPr b="1" dirty="0" err="1"/>
              <a:t>ведет</a:t>
            </a:r>
            <a:r>
              <a:rPr b="1" dirty="0"/>
              <a:t> к </a:t>
            </a:r>
            <a:r>
              <a:rPr b="1" dirty="0" err="1"/>
              <a:t>образованию</a:t>
            </a:r>
            <a:r>
              <a:rPr b="1" dirty="0"/>
              <a:t> </a:t>
            </a:r>
            <a:r>
              <a:rPr b="1" dirty="0" err="1"/>
              <a:t>его</a:t>
            </a:r>
            <a:r>
              <a:rPr b="1" dirty="0"/>
              <a:t> </a:t>
            </a:r>
            <a:r>
              <a:rPr b="1" dirty="0" err="1"/>
              <a:t>внутренней</a:t>
            </a:r>
            <a:r>
              <a:rPr b="1" dirty="0"/>
              <a:t> </a:t>
            </a:r>
            <a:r>
              <a:rPr b="1" dirty="0" err="1"/>
              <a:t>позиции</a:t>
            </a:r>
            <a:r>
              <a:rPr b="1" dirty="0"/>
              <a:t>. </a:t>
            </a:r>
          </a:p>
          <a:p>
            <a:pPr algn="just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	Л.И. </a:t>
            </a:r>
            <a:r>
              <a:rPr dirty="0" err="1"/>
              <a:t>Божович</a:t>
            </a:r>
            <a:r>
              <a:rPr dirty="0"/>
              <a:t> </a:t>
            </a:r>
            <a:r>
              <a:rPr dirty="0" err="1"/>
              <a:t>характеризует</a:t>
            </a:r>
            <a:r>
              <a:rPr dirty="0"/>
              <a:t> </a:t>
            </a:r>
            <a:r>
              <a:rPr dirty="0" err="1"/>
              <a:t>внутреннюю</a:t>
            </a:r>
            <a:r>
              <a:rPr dirty="0"/>
              <a:t> </a:t>
            </a:r>
            <a:r>
              <a:rPr dirty="0" err="1"/>
              <a:t>позицию</a:t>
            </a:r>
            <a:r>
              <a:rPr dirty="0"/>
              <a:t>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центральное</a:t>
            </a:r>
            <a:r>
              <a:rPr dirty="0"/>
              <a:t> </a:t>
            </a:r>
            <a:r>
              <a:rPr dirty="0" err="1"/>
              <a:t>личностное</a:t>
            </a:r>
            <a:r>
              <a:rPr dirty="0"/>
              <a:t> </a:t>
            </a:r>
            <a:r>
              <a:rPr dirty="0" err="1"/>
              <a:t>новообразование</a:t>
            </a:r>
            <a:r>
              <a:rPr dirty="0"/>
              <a:t> </a:t>
            </a:r>
            <a:r>
              <a:rPr dirty="0" err="1"/>
              <a:t>дошкольного</a:t>
            </a:r>
            <a:r>
              <a:rPr dirty="0"/>
              <a:t> </a:t>
            </a:r>
            <a:r>
              <a:rPr dirty="0" err="1"/>
              <a:t>возраста</a:t>
            </a:r>
            <a:r>
              <a:rPr dirty="0"/>
              <a:t>. </a:t>
            </a:r>
            <a:r>
              <a:rPr dirty="0" err="1"/>
              <a:t>Оно</a:t>
            </a:r>
            <a:r>
              <a:rPr dirty="0"/>
              <a:t> </a:t>
            </a:r>
            <a:r>
              <a:rPr dirty="0" err="1"/>
              <a:t>определяет</a:t>
            </a:r>
            <a:r>
              <a:rPr dirty="0"/>
              <a:t> </a:t>
            </a:r>
            <a:r>
              <a:rPr dirty="0" err="1"/>
              <a:t>поведение</a:t>
            </a:r>
            <a:r>
              <a:rPr dirty="0"/>
              <a:t> и </a:t>
            </a:r>
            <a:r>
              <a:rPr dirty="0" err="1"/>
              <a:t>деятельность</a:t>
            </a:r>
            <a:r>
              <a:rPr dirty="0"/>
              <a:t> 			</a:t>
            </a:r>
            <a:r>
              <a:rPr dirty="0" err="1"/>
              <a:t>ребенка</a:t>
            </a:r>
            <a:r>
              <a:rPr dirty="0"/>
              <a:t> и </a:t>
            </a:r>
            <a:r>
              <a:rPr dirty="0" err="1"/>
              <a:t>всю</a:t>
            </a:r>
            <a:r>
              <a:rPr dirty="0"/>
              <a:t> </a:t>
            </a:r>
            <a:r>
              <a:rPr dirty="0" err="1"/>
              <a:t>систему</a:t>
            </a:r>
            <a:r>
              <a:rPr dirty="0"/>
              <a:t> </a:t>
            </a:r>
            <a:r>
              <a:rPr dirty="0" err="1"/>
              <a:t>его</a:t>
            </a:r>
            <a:r>
              <a:rPr dirty="0"/>
              <a:t> </a:t>
            </a:r>
            <a:r>
              <a:rPr dirty="0" err="1" smtClean="0"/>
              <a:t>отношений</a:t>
            </a:r>
            <a:r>
              <a:rPr lang="ru-RU" dirty="0" smtClean="0"/>
              <a:t>.</a:t>
            </a:r>
            <a:endParaRPr dirty="0"/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/>
        </p:nvSpPr>
        <p:spPr>
          <a:xfrm>
            <a:off x="971599" y="335845"/>
            <a:ext cx="7400305" cy="4647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/>
            </a:pPr>
            <a:endParaRPr dirty="0"/>
          </a:p>
          <a:p>
            <a:pPr algn="ctr">
              <a:defRPr sz="2400"/>
            </a:pPr>
            <a:r>
              <a:rPr lang="ru-RU" b="1" dirty="0" smtClean="0">
                <a:solidFill>
                  <a:srgbClr val="0070C0"/>
                </a:solidFill>
              </a:rPr>
              <a:t>ШКОЛЬНАЯ ГОТОВНОСТЬ:</a:t>
            </a:r>
          </a:p>
          <a:p>
            <a:pPr>
              <a:defRPr sz="2400"/>
            </a:pPr>
            <a:endParaRPr dirty="0"/>
          </a:p>
          <a:p>
            <a:pPr>
              <a:defRPr sz="2400"/>
            </a:pPr>
            <a:r>
              <a:rPr lang="ru-RU" sz="2800" dirty="0" smtClean="0"/>
              <a:t>е</a:t>
            </a:r>
            <a:r>
              <a:rPr sz="2800" dirty="0" err="1" smtClean="0"/>
              <a:t>сли</a:t>
            </a:r>
            <a:r>
              <a:rPr sz="2800" dirty="0" smtClean="0"/>
              <a:t>  </a:t>
            </a:r>
            <a:r>
              <a:rPr sz="2800" dirty="0" err="1"/>
              <a:t>ребенок</a:t>
            </a:r>
            <a:r>
              <a:rPr sz="2800" dirty="0"/>
              <a:t>  </a:t>
            </a:r>
            <a:r>
              <a:rPr sz="2800" dirty="0" err="1" smtClean="0"/>
              <a:t>стремится</a:t>
            </a:r>
            <a:r>
              <a:rPr sz="2800" dirty="0" smtClean="0"/>
              <a:t> </a:t>
            </a:r>
            <a:r>
              <a:rPr sz="2800" dirty="0" err="1"/>
              <a:t>стать</a:t>
            </a:r>
            <a:r>
              <a:rPr sz="2800" dirty="0"/>
              <a:t> </a:t>
            </a:r>
            <a:r>
              <a:rPr sz="2800" dirty="0" err="1"/>
              <a:t>школьником</a:t>
            </a:r>
            <a:r>
              <a:rPr sz="2800" dirty="0"/>
              <a:t>, </a:t>
            </a:r>
            <a:r>
              <a:rPr sz="2800" dirty="0" err="1"/>
              <a:t>хочет</a:t>
            </a:r>
            <a:r>
              <a:rPr sz="2800" dirty="0"/>
              <a:t> </a:t>
            </a:r>
            <a:r>
              <a:rPr sz="2800" dirty="0" err="1"/>
              <a:t>учиться</a:t>
            </a:r>
            <a:r>
              <a:rPr sz="2800" dirty="0"/>
              <a:t> и </a:t>
            </a:r>
            <a:r>
              <a:rPr sz="2800" dirty="0" err="1"/>
              <a:t>узнавать</a:t>
            </a:r>
            <a:r>
              <a:rPr sz="2800" dirty="0"/>
              <a:t> </a:t>
            </a:r>
            <a:r>
              <a:rPr sz="2800" dirty="0" err="1"/>
              <a:t>новое</a:t>
            </a:r>
            <a:r>
              <a:rPr sz="2800" dirty="0"/>
              <a:t>, </a:t>
            </a:r>
            <a:r>
              <a:rPr sz="2800" dirty="0" err="1"/>
              <a:t>старательно</a:t>
            </a:r>
            <a:r>
              <a:rPr sz="2800" dirty="0"/>
              <a:t> </a:t>
            </a:r>
            <a:r>
              <a:rPr sz="2800" dirty="0" err="1"/>
              <a:t>выполняет</a:t>
            </a:r>
            <a:r>
              <a:rPr sz="2800" dirty="0"/>
              <a:t> </a:t>
            </a:r>
            <a:r>
              <a:rPr sz="2800" dirty="0" err="1"/>
              <a:t>требования</a:t>
            </a:r>
            <a:r>
              <a:rPr sz="2800" dirty="0"/>
              <a:t> </a:t>
            </a:r>
            <a:r>
              <a:rPr sz="2800" dirty="0" err="1"/>
              <a:t>учителя</a:t>
            </a:r>
            <a:r>
              <a:rPr sz="2800" dirty="0"/>
              <a:t>, </a:t>
            </a:r>
            <a:r>
              <a:rPr sz="2800" dirty="0" err="1"/>
              <a:t>умеет</a:t>
            </a:r>
            <a:r>
              <a:rPr sz="2800" dirty="0"/>
              <a:t> </a:t>
            </a:r>
            <a:r>
              <a:rPr sz="2800" dirty="0" err="1"/>
              <a:t>работать</a:t>
            </a:r>
            <a:r>
              <a:rPr sz="2800" dirty="0"/>
              <a:t> </a:t>
            </a:r>
            <a:r>
              <a:rPr sz="2800" dirty="0" err="1"/>
              <a:t>по</a:t>
            </a:r>
            <a:r>
              <a:rPr sz="2800" dirty="0"/>
              <a:t> </a:t>
            </a:r>
            <a:r>
              <a:rPr sz="2800" dirty="0" err="1"/>
              <a:t>образцу</a:t>
            </a:r>
            <a:r>
              <a:rPr sz="2800" dirty="0"/>
              <a:t> и </a:t>
            </a:r>
            <a:r>
              <a:rPr sz="2800" dirty="0" err="1"/>
              <a:t>по</a:t>
            </a:r>
            <a:r>
              <a:rPr sz="2800" dirty="0"/>
              <a:t> </a:t>
            </a:r>
            <a:r>
              <a:rPr sz="2800" dirty="0" err="1"/>
              <a:t>правилу</a:t>
            </a:r>
            <a:r>
              <a:rPr sz="2800" dirty="0"/>
              <a:t>, </a:t>
            </a:r>
            <a:r>
              <a:rPr lang="ru-RU" sz="2800" dirty="0" smtClean="0"/>
              <a:t>внимателен, </a:t>
            </a:r>
            <a:r>
              <a:rPr sz="2800" dirty="0" err="1" smtClean="0"/>
              <a:t>обладает</a:t>
            </a:r>
            <a:r>
              <a:rPr sz="2800" dirty="0" smtClean="0"/>
              <a:t> </a:t>
            </a:r>
            <a:r>
              <a:rPr sz="2800" dirty="0" err="1"/>
              <a:t>хорошей</a:t>
            </a:r>
            <a:r>
              <a:rPr sz="2800" dirty="0"/>
              <a:t> </a:t>
            </a:r>
            <a:r>
              <a:rPr sz="2800" dirty="0" err="1"/>
              <a:t>обучаемостью</a:t>
            </a:r>
            <a:r>
              <a:rPr sz="2800" dirty="0"/>
              <a:t>, </a:t>
            </a:r>
            <a:r>
              <a:rPr sz="2800" dirty="0" err="1"/>
              <a:t>то</a:t>
            </a:r>
            <a:r>
              <a:rPr sz="2800" dirty="0"/>
              <a:t> в </a:t>
            </a:r>
            <a:r>
              <a:rPr sz="2800" dirty="0" err="1"/>
              <a:t>школе</a:t>
            </a:r>
            <a:r>
              <a:rPr sz="2800" dirty="0"/>
              <a:t> у </a:t>
            </a:r>
            <a:r>
              <a:rPr sz="2800" dirty="0" err="1"/>
              <a:t>такого</a:t>
            </a:r>
            <a:r>
              <a:rPr sz="2800" dirty="0"/>
              <a:t> </a:t>
            </a:r>
            <a:r>
              <a:rPr sz="2800" dirty="0" err="1"/>
              <a:t>первоклассника</a:t>
            </a:r>
            <a:r>
              <a:rPr sz="2800" dirty="0"/>
              <a:t> </a:t>
            </a:r>
            <a:r>
              <a:rPr sz="2800" dirty="0" err="1"/>
              <a:t>не</a:t>
            </a:r>
            <a:r>
              <a:rPr sz="2800" dirty="0"/>
              <a:t> </a:t>
            </a:r>
            <a:r>
              <a:rPr sz="2800" dirty="0" err="1"/>
              <a:t>должно</a:t>
            </a:r>
            <a:r>
              <a:rPr sz="2800" dirty="0"/>
              <a:t> </a:t>
            </a:r>
            <a:r>
              <a:rPr sz="2800" dirty="0" err="1"/>
              <a:t>быть</a:t>
            </a:r>
            <a:r>
              <a:rPr sz="2800" dirty="0"/>
              <a:t> </a:t>
            </a:r>
            <a:r>
              <a:rPr sz="2800" dirty="0" err="1"/>
              <a:t>особых</a:t>
            </a:r>
            <a:r>
              <a:rPr sz="2800" dirty="0"/>
              <a:t> </a:t>
            </a:r>
            <a:r>
              <a:rPr sz="2800" dirty="0" err="1"/>
              <a:t>проблем</a:t>
            </a:r>
            <a:r>
              <a:rPr sz="2800" dirty="0" smtClean="0"/>
              <a:t>.</a:t>
            </a:r>
            <a:endParaRPr lang="ru-RU" sz="2800" dirty="0" smtClean="0"/>
          </a:p>
          <a:p>
            <a:pPr>
              <a:defRPr sz="2400"/>
            </a:pPr>
            <a:r>
              <a:rPr lang="ru-RU" sz="2800" dirty="0"/>
              <a:t>	</a:t>
            </a:r>
            <a:endParaRPr sz="2800" dirty="0"/>
          </a:p>
        </p:txBody>
      </p:sp>
      <p:pic>
        <p:nvPicPr>
          <p:cNvPr id="206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4925019"/>
            <a:ext cx="2595331" cy="19329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body" sz="half" idx="1"/>
          </p:nvPr>
        </p:nvSpPr>
        <p:spPr>
          <a:xfrm>
            <a:off x="827584" y="926466"/>
            <a:ext cx="7940417" cy="3035935"/>
          </a:xfrm>
          <a:prstGeom prst="rect">
            <a:avLst/>
          </a:prstGeom>
          <a:solidFill>
            <a:srgbClr val="B9CDE5"/>
          </a:solidFill>
        </p:spPr>
        <p:txBody>
          <a:bodyPr/>
          <a:lstStyle/>
          <a:p>
            <a:pPr marL="0" indent="0" algn="ctr" defTabSz="905255">
              <a:lnSpc>
                <a:spcPct val="80000"/>
              </a:lnSpc>
              <a:spcBef>
                <a:spcPts val="600"/>
              </a:spcBef>
              <a:buSzTx/>
              <a:buNone/>
              <a:defRPr sz="5940">
                <a:solidFill>
                  <a:srgbClr val="31859C"/>
                </a:solidFill>
              </a:defRPr>
            </a:pPr>
            <a:endParaRPr/>
          </a:p>
          <a:p>
            <a:pPr marL="0" indent="0" algn="ctr" defTabSz="905255">
              <a:lnSpc>
                <a:spcPct val="80000"/>
              </a:lnSpc>
              <a:spcBef>
                <a:spcPts val="1300"/>
              </a:spcBef>
              <a:buSzTx/>
              <a:buNone/>
              <a:defRPr sz="5445">
                <a:solidFill>
                  <a:srgbClr val="31859C"/>
                </a:solidFill>
              </a:defRPr>
            </a:pPr>
            <a:r>
              <a:t>Методические приемы психологической  подготовки к школе</a:t>
            </a:r>
          </a:p>
        </p:txBody>
      </p:sp>
      <p:pic>
        <p:nvPicPr>
          <p:cNvPr id="215" name="image1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3962400"/>
            <a:ext cx="3887799" cy="289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457201" y="273049"/>
            <a:ext cx="2602633" cy="56366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t>РАБОЧАЯ ТЕТРАДЬ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idx="1"/>
          </p:nvPr>
        </p:nvSpPr>
        <p:spPr>
          <a:xfrm>
            <a:off x="3575050" y="273049"/>
            <a:ext cx="5111750" cy="5853115"/>
          </a:xfrm>
          <a:prstGeom prst="rect">
            <a:avLst/>
          </a:prstGeom>
        </p:spPr>
        <p:txBody>
          <a:bodyPr/>
          <a:lstStyle/>
          <a:p>
            <a:pPr marL="0" indent="0" algn="r">
              <a:spcBef>
                <a:spcPts val="400"/>
              </a:spcBef>
              <a:buSzTx/>
              <a:buNone/>
              <a:defRPr sz="1800">
                <a:solidFill>
                  <a:srgbClr val="1F497D"/>
                </a:solidFill>
              </a:defRPr>
            </a:pPr>
            <a:r>
              <a:t>Работаем вместе (в зоне ближайшего развития) !</a:t>
            </a:r>
          </a:p>
          <a:p>
            <a:pPr marL="0" indent="0" algn="r">
              <a:spcBef>
                <a:spcPts val="400"/>
              </a:spcBef>
              <a:buSzTx/>
              <a:buNone/>
              <a:defRPr sz="1800">
                <a:solidFill>
                  <a:srgbClr val="1F497D"/>
                </a:solidFill>
              </a:defRPr>
            </a:pPr>
            <a:r>
              <a:t>Задания сгруппированы в группы</a:t>
            </a:r>
          </a:p>
          <a:p>
            <a:pPr marL="0" indent="0" algn="r">
              <a:spcBef>
                <a:spcPts val="400"/>
              </a:spcBef>
              <a:buSzTx/>
              <a:buNone/>
              <a:defRPr sz="1800">
                <a:solidFill>
                  <a:srgbClr val="1F497D"/>
                </a:solidFill>
              </a:defRPr>
            </a:pPr>
            <a:r>
              <a:t>Используем развивающие игры и книги 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idx="13"/>
          </p:nvPr>
        </p:nvSpPr>
        <p:spPr>
          <a:xfrm>
            <a:off x="457199" y="692695"/>
            <a:ext cx="3008315" cy="543346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2000"/>
            </a:pPr>
            <a:endParaRPr dirty="0"/>
          </a:p>
          <a:p>
            <a:pPr marL="0" indent="0">
              <a:spcBef>
                <a:spcPts val="400"/>
              </a:spcBef>
              <a:buSzTx/>
              <a:buFontTx/>
              <a:buNone/>
              <a:defRPr sz="2000"/>
            </a:pP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просто</a:t>
            </a:r>
            <a:r>
              <a:rPr dirty="0"/>
              <a:t> </a:t>
            </a:r>
            <a:r>
              <a:rPr dirty="0" err="1"/>
              <a:t>тетрадь</a:t>
            </a:r>
            <a:r>
              <a:rPr dirty="0"/>
              <a:t>,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своеобразное</a:t>
            </a:r>
            <a:r>
              <a:rPr dirty="0"/>
              <a:t> </a:t>
            </a:r>
            <a:r>
              <a:rPr b="1" dirty="0" err="1"/>
              <a:t>портфолио</a:t>
            </a:r>
            <a:r>
              <a:rPr b="1" dirty="0"/>
              <a:t> </a:t>
            </a:r>
            <a:r>
              <a:rPr b="1" dirty="0" err="1"/>
              <a:t>ребенка</a:t>
            </a:r>
            <a:r>
              <a:rPr b="1" dirty="0"/>
              <a:t> </a:t>
            </a:r>
            <a:r>
              <a:rPr dirty="0"/>
              <a:t>и </a:t>
            </a:r>
            <a:r>
              <a:rPr b="1" dirty="0" err="1"/>
              <a:t>первая</a:t>
            </a:r>
            <a:r>
              <a:rPr b="1" dirty="0"/>
              <a:t> </a:t>
            </a:r>
            <a:r>
              <a:rPr b="1" dirty="0" err="1"/>
              <a:t>книжка-самоделка</a:t>
            </a:r>
            <a:r>
              <a:rPr dirty="0"/>
              <a:t>, </a:t>
            </a:r>
            <a:r>
              <a:rPr dirty="0" err="1"/>
              <a:t>которую</a:t>
            </a:r>
            <a:r>
              <a:rPr dirty="0"/>
              <a:t> </a:t>
            </a:r>
            <a:r>
              <a:rPr dirty="0" err="1"/>
              <a:t>он</a:t>
            </a:r>
            <a:r>
              <a:rPr dirty="0"/>
              <a:t> </a:t>
            </a:r>
            <a:r>
              <a:rPr dirty="0" err="1"/>
              <a:t>вместе</a:t>
            </a:r>
            <a:r>
              <a:rPr dirty="0"/>
              <a:t> в </a:t>
            </a:r>
            <a:r>
              <a:rPr dirty="0" err="1"/>
              <a:t>родителями</a:t>
            </a:r>
            <a:r>
              <a:rPr dirty="0"/>
              <a:t> </a:t>
            </a:r>
            <a:r>
              <a:rPr dirty="0" err="1"/>
              <a:t>делает</a:t>
            </a:r>
            <a:r>
              <a:rPr dirty="0"/>
              <a:t> в </a:t>
            </a:r>
            <a:r>
              <a:rPr dirty="0" err="1"/>
              <a:t>школе</a:t>
            </a:r>
            <a:r>
              <a:rPr dirty="0"/>
              <a:t>!</a:t>
            </a:r>
          </a:p>
          <a:p>
            <a:pPr marL="0" indent="0">
              <a:spcBef>
                <a:spcPts val="400"/>
              </a:spcBef>
              <a:buSzTx/>
              <a:buFontTx/>
              <a:buNone/>
              <a:defRPr sz="2000" b="1"/>
            </a:pPr>
            <a:r>
              <a:rPr dirty="0" err="1"/>
              <a:t>мотивация</a:t>
            </a:r>
            <a:r>
              <a:rPr dirty="0"/>
              <a:t>  </a:t>
            </a:r>
            <a:r>
              <a:rPr dirty="0" err="1"/>
              <a:t>познавательный</a:t>
            </a:r>
            <a:r>
              <a:rPr dirty="0"/>
              <a:t> </a:t>
            </a:r>
            <a:r>
              <a:rPr dirty="0" err="1"/>
              <a:t>интерес</a:t>
            </a:r>
            <a:r>
              <a:rPr dirty="0"/>
              <a:t> </a:t>
            </a:r>
            <a:r>
              <a:rPr dirty="0" err="1"/>
              <a:t>творчество</a:t>
            </a:r>
            <a:endParaRPr dirty="0"/>
          </a:p>
          <a:p>
            <a:pPr marL="0" indent="0">
              <a:spcBef>
                <a:spcPts val="400"/>
              </a:spcBef>
              <a:buSzTx/>
              <a:buFontTx/>
              <a:buNone/>
              <a:defRPr sz="2000" b="1"/>
            </a:pPr>
            <a:r>
              <a:rPr dirty="0" err="1"/>
              <a:t>ЗкаЗP</a:t>
            </a:r>
            <a:endParaRPr dirty="0"/>
          </a:p>
        </p:txBody>
      </p:sp>
      <p:pic>
        <p:nvPicPr>
          <p:cNvPr id="220" name="image1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1" y="4293096"/>
            <a:ext cx="3443786" cy="2564904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/>
          <p:nvPr/>
        </p:nvSpPr>
        <p:spPr>
          <a:xfrm>
            <a:off x="4860031" y="1628799"/>
            <a:ext cx="3096346" cy="272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/>
            </a:pPr>
            <a:endParaRPr/>
          </a:p>
          <a:p>
            <a:pPr algn="ctr">
              <a:defRPr sz="2000" b="1"/>
            </a:pPr>
            <a:endParaRPr/>
          </a:p>
          <a:p>
            <a:pPr algn="ctr">
              <a:defRPr sz="2000" b="1"/>
            </a:pPr>
            <a:r>
              <a:t>Рабочая тетрадь</a:t>
            </a:r>
          </a:p>
          <a:p>
            <a:pPr algn="ctr">
              <a:defRPr sz="2000" b="1"/>
            </a:pPr>
            <a:r>
              <a:t>по подготовке к школе</a:t>
            </a:r>
          </a:p>
          <a:p>
            <a:pPr algn="ctr">
              <a:defRPr sz="2000" b="1"/>
            </a:pPr>
            <a:r>
              <a:t>ученика ____ группы</a:t>
            </a:r>
          </a:p>
          <a:p>
            <a:pPr algn="ctr">
              <a:defRPr sz="2000" b="1"/>
            </a:pPr>
            <a:r>
              <a:t>физмат лицея № 5</a:t>
            </a:r>
          </a:p>
          <a:p>
            <a:pPr algn="ctr">
              <a:defRPr sz="2000" b="1"/>
            </a:pPr>
            <a:r>
              <a:t>_____________________</a:t>
            </a:r>
          </a:p>
          <a:p>
            <a:pPr algn="ctr">
              <a:defRPr sz="2000" b="1"/>
            </a:pPr>
            <a:r>
              <a:t>________________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Наши тетради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21" y="1428116"/>
            <a:ext cx="3651870" cy="4869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58" y="9915"/>
            <a:ext cx="3381179" cy="4508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029" y="2501360"/>
            <a:ext cx="3235714" cy="43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9141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Наши тетради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58662"/>
            <a:ext cx="3813888" cy="5085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31" y="116632"/>
            <a:ext cx="3899987" cy="51999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903" y="2276872"/>
            <a:ext cx="3363838" cy="448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8608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4432643"/>
            <a:ext cx="3112410" cy="2318095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582929" y="710981"/>
            <a:ext cx="8012432" cy="4093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	В </a:t>
            </a:r>
            <a:r>
              <a:rPr dirty="0" err="1"/>
              <a:t>первые</a:t>
            </a:r>
            <a:r>
              <a:rPr dirty="0"/>
              <a:t> </a:t>
            </a:r>
            <a:r>
              <a:rPr dirty="0" err="1"/>
              <a:t>месяцы</a:t>
            </a:r>
            <a:r>
              <a:rPr dirty="0"/>
              <a:t> </a:t>
            </a:r>
            <a:r>
              <a:rPr dirty="0" err="1"/>
              <a:t>обучения</a:t>
            </a:r>
            <a:r>
              <a:rPr dirty="0"/>
              <a:t>  </a:t>
            </a:r>
            <a:r>
              <a:rPr dirty="0" err="1"/>
              <a:t>некоторые</a:t>
            </a:r>
            <a:r>
              <a:rPr dirty="0"/>
              <a:t> </a:t>
            </a:r>
            <a:r>
              <a:rPr dirty="0" err="1"/>
              <a:t>бойко</a:t>
            </a:r>
            <a:r>
              <a:rPr dirty="0"/>
              <a:t> </a:t>
            </a:r>
            <a:r>
              <a:rPr dirty="0" err="1"/>
              <a:t>читающие</a:t>
            </a:r>
            <a:r>
              <a:rPr dirty="0"/>
              <a:t> и </a:t>
            </a:r>
            <a:r>
              <a:rPr dirty="0" err="1"/>
              <a:t>хорошо</a:t>
            </a:r>
            <a:r>
              <a:rPr dirty="0"/>
              <a:t> </a:t>
            </a:r>
            <a:r>
              <a:rPr dirty="0" err="1"/>
              <a:t>считающие</a:t>
            </a:r>
            <a:r>
              <a:rPr dirty="0"/>
              <a:t> </a:t>
            </a:r>
            <a:r>
              <a:rPr dirty="0" err="1"/>
              <a:t>дети</a:t>
            </a:r>
            <a:r>
              <a:rPr dirty="0"/>
              <a:t> </a:t>
            </a:r>
            <a:r>
              <a:rPr dirty="0" err="1"/>
              <a:t>теряют</a:t>
            </a:r>
            <a:r>
              <a:rPr dirty="0"/>
              <a:t> </a:t>
            </a:r>
            <a:r>
              <a:rPr dirty="0" err="1"/>
              <a:t>интерес</a:t>
            </a:r>
            <a:r>
              <a:rPr dirty="0"/>
              <a:t> к </a:t>
            </a:r>
            <a:r>
              <a:rPr dirty="0" err="1"/>
              <a:t>учебе</a:t>
            </a:r>
            <a:r>
              <a:rPr dirty="0"/>
              <a:t>, </a:t>
            </a:r>
            <a:r>
              <a:rPr dirty="0" err="1"/>
              <a:t>нарушают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уроке</a:t>
            </a:r>
            <a:r>
              <a:rPr dirty="0"/>
              <a:t> </a:t>
            </a:r>
            <a:r>
              <a:rPr dirty="0" err="1" smtClean="0"/>
              <a:t>дисциплину</a:t>
            </a:r>
            <a:r>
              <a:rPr lang="ru-RU" dirty="0" smtClean="0"/>
              <a:t>,  </a:t>
            </a:r>
            <a:r>
              <a:rPr dirty="0" smtClean="0"/>
              <a:t> </a:t>
            </a:r>
            <a:r>
              <a:rPr dirty="0"/>
              <a:t>у </a:t>
            </a:r>
            <a:r>
              <a:rPr dirty="0" err="1"/>
              <a:t>них</a:t>
            </a:r>
            <a:r>
              <a:rPr dirty="0"/>
              <a:t> </a:t>
            </a:r>
            <a:r>
              <a:rPr dirty="0" err="1"/>
              <a:t>возникают</a:t>
            </a:r>
            <a:r>
              <a:rPr dirty="0"/>
              <a:t> </a:t>
            </a:r>
            <a:r>
              <a:rPr dirty="0" err="1"/>
              <a:t>конфликтные</a:t>
            </a:r>
            <a:r>
              <a:rPr dirty="0"/>
              <a:t> </a:t>
            </a:r>
            <a:r>
              <a:rPr dirty="0" err="1"/>
              <a:t>отношения</a:t>
            </a:r>
            <a:r>
              <a:rPr dirty="0"/>
              <a:t> с </a:t>
            </a:r>
            <a:r>
              <a:rPr dirty="0" err="1"/>
              <a:t>учительницей</a:t>
            </a:r>
            <a:r>
              <a:rPr dirty="0"/>
              <a:t>. </a:t>
            </a:r>
          </a:p>
          <a:p>
            <a: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	</a:t>
            </a:r>
            <a:r>
              <a:rPr dirty="0" err="1"/>
              <a:t>Детям</a:t>
            </a:r>
            <a:r>
              <a:rPr dirty="0"/>
              <a:t> </a:t>
            </a:r>
            <a:r>
              <a:rPr dirty="0" err="1"/>
              <a:t>сложно</a:t>
            </a:r>
            <a:r>
              <a:rPr dirty="0"/>
              <a:t> </a:t>
            </a:r>
            <a:r>
              <a:rPr dirty="0" err="1"/>
              <a:t>следовать</a:t>
            </a:r>
            <a:r>
              <a:rPr dirty="0"/>
              <a:t> </a:t>
            </a:r>
            <a:r>
              <a:rPr dirty="0" err="1"/>
              <a:t>новым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них</a:t>
            </a:r>
            <a:r>
              <a:rPr dirty="0"/>
              <a:t> </a:t>
            </a:r>
            <a:r>
              <a:rPr dirty="0" err="1"/>
              <a:t>правилам</a:t>
            </a:r>
            <a:r>
              <a:rPr dirty="0"/>
              <a:t> </a:t>
            </a:r>
            <a:r>
              <a:rPr dirty="0" err="1"/>
              <a:t>школьной</a:t>
            </a:r>
            <a:r>
              <a:rPr dirty="0"/>
              <a:t> </a:t>
            </a:r>
            <a:r>
              <a:rPr dirty="0" err="1"/>
              <a:t>жизни</a:t>
            </a:r>
            <a:r>
              <a:rPr dirty="0"/>
              <a:t>, </a:t>
            </a:r>
            <a:r>
              <a:rPr dirty="0" err="1"/>
              <a:t>ориентироваться</a:t>
            </a:r>
            <a:r>
              <a:rPr dirty="0"/>
              <a:t> в </a:t>
            </a:r>
            <a:r>
              <a:rPr dirty="0" err="1"/>
              <a:t>многообразии</a:t>
            </a:r>
            <a:r>
              <a:rPr dirty="0"/>
              <a:t> </a:t>
            </a:r>
            <a:r>
              <a:rPr dirty="0" err="1"/>
              <a:t>социальных</a:t>
            </a:r>
            <a:r>
              <a:rPr dirty="0"/>
              <a:t> </a:t>
            </a:r>
            <a:r>
              <a:rPr dirty="0" err="1"/>
              <a:t>отношений</a:t>
            </a:r>
            <a:r>
              <a:rPr dirty="0"/>
              <a:t> и </a:t>
            </a:r>
            <a:r>
              <a:rPr dirty="0" err="1"/>
              <a:t>связей</a:t>
            </a:r>
            <a:r>
              <a:rPr dirty="0"/>
              <a:t> (</a:t>
            </a:r>
            <a:r>
              <a:rPr dirty="0" err="1"/>
              <a:t>статусы</a:t>
            </a:r>
            <a:r>
              <a:rPr dirty="0"/>
              <a:t>), </a:t>
            </a:r>
            <a:r>
              <a:rPr dirty="0" err="1"/>
              <a:t>справляться</a:t>
            </a:r>
            <a:r>
              <a:rPr dirty="0"/>
              <a:t> с </a:t>
            </a:r>
            <a:r>
              <a:rPr dirty="0" err="1"/>
              <a:t>новой</a:t>
            </a:r>
            <a:r>
              <a:rPr dirty="0"/>
              <a:t> </a:t>
            </a:r>
            <a:r>
              <a:rPr dirty="0" err="1"/>
              <a:t>ролью</a:t>
            </a:r>
            <a:r>
              <a:rPr dirty="0"/>
              <a:t> </a:t>
            </a:r>
            <a:r>
              <a:rPr dirty="0" err="1"/>
              <a:t>ученика</a:t>
            </a:r>
            <a:r>
              <a:rPr dirty="0"/>
              <a:t>.</a:t>
            </a:r>
          </a:p>
          <a:p>
            <a:pPr algn="just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	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фоне</a:t>
            </a:r>
            <a:r>
              <a:rPr dirty="0"/>
              <a:t> </a:t>
            </a:r>
            <a:r>
              <a:rPr dirty="0" err="1"/>
              <a:t>достаточного</a:t>
            </a:r>
            <a:r>
              <a:rPr dirty="0"/>
              <a:t> </a:t>
            </a:r>
            <a:r>
              <a:rPr dirty="0" err="1"/>
              <a:t>интеллектуального</a:t>
            </a:r>
            <a:r>
              <a:rPr dirty="0"/>
              <a:t> </a:t>
            </a:r>
            <a:r>
              <a:rPr dirty="0" err="1"/>
              <a:t>развития</a:t>
            </a:r>
            <a:r>
              <a:rPr dirty="0"/>
              <a:t> </a:t>
            </a:r>
            <a:r>
              <a:rPr dirty="0" err="1"/>
              <a:t>нередко</a:t>
            </a:r>
            <a:r>
              <a:rPr dirty="0"/>
              <a:t> </a:t>
            </a:r>
            <a:r>
              <a:rPr dirty="0" err="1"/>
              <a:t>проявляется</a:t>
            </a:r>
            <a:r>
              <a:rPr dirty="0"/>
              <a:t> </a:t>
            </a:r>
            <a:r>
              <a:rPr dirty="0" err="1"/>
              <a:t>недостаточная</a:t>
            </a:r>
            <a:r>
              <a:rPr dirty="0"/>
              <a:t> </a:t>
            </a:r>
            <a:r>
              <a:rPr dirty="0" err="1"/>
              <a:t>социальная</a:t>
            </a:r>
            <a:r>
              <a:rPr dirty="0"/>
              <a:t> </a:t>
            </a:r>
            <a:r>
              <a:rPr dirty="0" err="1"/>
              <a:t>подготовленность</a:t>
            </a:r>
            <a:r>
              <a:rPr dirty="0"/>
              <a:t>, </a:t>
            </a:r>
            <a:r>
              <a:rPr dirty="0" err="1"/>
              <a:t>неумение</a:t>
            </a:r>
            <a:r>
              <a:rPr dirty="0"/>
              <a:t> </a:t>
            </a:r>
            <a:r>
              <a:rPr dirty="0" err="1"/>
              <a:t>дружить</a:t>
            </a:r>
            <a:r>
              <a:rPr dirty="0"/>
              <a:t> с </a:t>
            </a:r>
            <a:r>
              <a:rPr dirty="0" err="1"/>
              <a:t>детьми</a:t>
            </a:r>
            <a:r>
              <a:rPr dirty="0"/>
              <a:t>, </a:t>
            </a:r>
            <a:r>
              <a:rPr dirty="0" err="1"/>
              <a:t>устанавливать</a:t>
            </a:r>
            <a:r>
              <a:rPr dirty="0"/>
              <a:t> </a:t>
            </a:r>
            <a:r>
              <a:rPr dirty="0" err="1"/>
              <a:t>доброжелательные</a:t>
            </a:r>
            <a:r>
              <a:rPr dirty="0"/>
              <a:t> </a:t>
            </a:r>
            <a:r>
              <a:rPr dirty="0" err="1"/>
              <a:t>отношения</a:t>
            </a:r>
            <a:r>
              <a:rPr dirty="0"/>
              <a:t> </a:t>
            </a:r>
            <a:r>
              <a:rPr dirty="0" err="1"/>
              <a:t>со</a:t>
            </a:r>
            <a:r>
              <a:rPr dirty="0"/>
              <a:t> </a:t>
            </a:r>
            <a:r>
              <a:rPr dirty="0" err="1"/>
              <a:t>взрослыми</a:t>
            </a:r>
            <a:r>
              <a:rPr dirty="0"/>
              <a:t>. </a:t>
            </a:r>
          </a:p>
          <a:p>
            <a:pPr algn="just"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	</a:t>
            </a:r>
            <a:r>
              <a:rPr dirty="0" err="1"/>
              <a:t>Психологи</a:t>
            </a:r>
            <a:r>
              <a:rPr dirty="0"/>
              <a:t> </a:t>
            </a:r>
            <a:r>
              <a:rPr dirty="0" err="1"/>
              <a:t>считают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многое</a:t>
            </a:r>
            <a:r>
              <a:rPr dirty="0"/>
              <a:t> </a:t>
            </a:r>
            <a:r>
              <a:rPr dirty="0" err="1"/>
              <a:t>зависит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того</a:t>
            </a:r>
            <a:r>
              <a:rPr dirty="0"/>
              <a:t>, </a:t>
            </a:r>
            <a:r>
              <a:rPr dirty="0" err="1"/>
              <a:t>как</a:t>
            </a:r>
            <a:r>
              <a:rPr dirty="0"/>
              <a:t> 		</a:t>
            </a:r>
            <a:r>
              <a:rPr dirty="0" err="1"/>
              <a:t>ребенок</a:t>
            </a:r>
            <a:r>
              <a:rPr dirty="0"/>
              <a:t> </a:t>
            </a:r>
            <a:r>
              <a:rPr dirty="0" err="1"/>
              <a:t>психологически</a:t>
            </a:r>
            <a:r>
              <a:rPr dirty="0"/>
              <a:t>  </a:t>
            </a:r>
            <a:r>
              <a:rPr dirty="0" err="1"/>
              <a:t>подготовлен</a:t>
            </a:r>
            <a:r>
              <a:rPr dirty="0"/>
              <a:t> к </a:t>
            </a:r>
            <a:r>
              <a:rPr dirty="0" err="1"/>
              <a:t>школе</a:t>
            </a:r>
            <a:r>
              <a:rPr dirty="0">
                <a:latin typeface="+mn-lt"/>
                <a:ea typeface="+mn-ea"/>
                <a:cs typeface="+mn-cs"/>
                <a:sym typeface="Calibri"/>
              </a:rPr>
              <a:t>.</a:t>
            </a: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Наши тетради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42" y="1435100"/>
            <a:ext cx="3381840" cy="4509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304" y="19400"/>
            <a:ext cx="3921900" cy="5229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093" y="2819315"/>
            <a:ext cx="3006519" cy="400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1068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/>
        </p:nvSpPr>
        <p:spPr>
          <a:xfrm>
            <a:off x="525779" y="314741"/>
            <a:ext cx="8012432" cy="306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defRPr sz="2400" b="1">
                <a:solidFill>
                  <a:schemeClr val="accent5">
                    <a:satOff val="-6843"/>
                    <a:lumOff val="-10705"/>
                  </a:schemeClr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Cлуховое внимание и память </a:t>
            </a:r>
          </a:p>
          <a:p>
            <a:pPr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0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 «Минуты тишины» </a:t>
            </a:r>
          </a:p>
          <a:p>
            <a:pPr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0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  Прослушивание аудио-сказок</a:t>
            </a:r>
          </a:p>
          <a:p>
            <a:pPr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0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  Классическая музыка</a:t>
            </a:r>
          </a:p>
          <a:p>
            <a:pPr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0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  Разучивание  коротких стихов и песенок, пословиц и поговорок</a:t>
            </a:r>
          </a:p>
          <a:p>
            <a:pPr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0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  Загадки на слух, легкие задачки на слух</a:t>
            </a:r>
          </a:p>
        </p:txBody>
      </p:sp>
      <p:sp>
        <p:nvSpPr>
          <p:cNvPr id="228" name="Shape 228"/>
          <p:cNvSpPr/>
          <p:nvPr/>
        </p:nvSpPr>
        <p:spPr>
          <a:xfrm>
            <a:off x="421280" y="3294379"/>
            <a:ext cx="4117906" cy="287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b="1">
                <a:solidFill>
                  <a:schemeClr val="accent5">
                    <a:satOff val="-6843"/>
                    <a:lumOff val="-10705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Игра</a:t>
            </a:r>
            <a:r>
              <a:rPr dirty="0"/>
              <a:t> «</a:t>
            </a:r>
            <a:r>
              <a:rPr dirty="0" err="1"/>
              <a:t>Снежный</a:t>
            </a:r>
            <a:r>
              <a:rPr dirty="0"/>
              <a:t> </a:t>
            </a:r>
            <a:r>
              <a:rPr dirty="0" err="1"/>
              <a:t>ком</a:t>
            </a:r>
            <a:r>
              <a:rPr dirty="0"/>
              <a:t>»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Игра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запоминание</a:t>
            </a:r>
            <a:r>
              <a:rPr dirty="0"/>
              <a:t> </a:t>
            </a:r>
            <a:r>
              <a:rPr dirty="0" err="1"/>
              <a:t>слов</a:t>
            </a:r>
            <a:r>
              <a:rPr dirty="0"/>
              <a:t>. </a:t>
            </a:r>
            <a:r>
              <a:rPr dirty="0" err="1"/>
              <a:t>Первый</a:t>
            </a:r>
            <a:r>
              <a:rPr dirty="0"/>
              <a:t> </a:t>
            </a:r>
            <a:r>
              <a:rPr dirty="0" err="1"/>
              <a:t>игрок</a:t>
            </a:r>
            <a:r>
              <a:rPr dirty="0"/>
              <a:t> </a:t>
            </a:r>
            <a:r>
              <a:rPr dirty="0" err="1"/>
              <a:t>загадывает</a:t>
            </a:r>
            <a:r>
              <a:rPr dirty="0"/>
              <a:t> </a:t>
            </a:r>
            <a:r>
              <a:rPr dirty="0" err="1"/>
              <a:t>слово</a:t>
            </a:r>
            <a:r>
              <a:rPr dirty="0"/>
              <a:t>, </a:t>
            </a:r>
            <a:r>
              <a:rPr dirty="0" err="1"/>
              <a:t>следующий</a:t>
            </a:r>
            <a:r>
              <a:rPr dirty="0"/>
              <a:t> </a:t>
            </a:r>
            <a:r>
              <a:rPr dirty="0" err="1"/>
              <a:t>называет</a:t>
            </a:r>
            <a:r>
              <a:rPr dirty="0"/>
              <a:t> </a:t>
            </a:r>
            <a:r>
              <a:rPr dirty="0" err="1"/>
              <a:t>первое</a:t>
            </a:r>
            <a:r>
              <a:rPr dirty="0"/>
              <a:t> </a:t>
            </a:r>
            <a:r>
              <a:rPr dirty="0" err="1"/>
              <a:t>слово</a:t>
            </a:r>
            <a:r>
              <a:rPr dirty="0"/>
              <a:t> и </a:t>
            </a:r>
            <a:r>
              <a:rPr dirty="0" err="1"/>
              <a:t>добавляет</a:t>
            </a:r>
            <a:r>
              <a:rPr dirty="0"/>
              <a:t> </a:t>
            </a:r>
            <a:r>
              <a:rPr dirty="0" err="1"/>
              <a:t>второе</a:t>
            </a:r>
            <a:r>
              <a:rPr dirty="0"/>
              <a:t>, и </a:t>
            </a:r>
            <a:r>
              <a:rPr dirty="0" err="1"/>
              <a:t>так</a:t>
            </a:r>
            <a:r>
              <a:rPr dirty="0"/>
              <a:t> </a:t>
            </a:r>
            <a:r>
              <a:rPr dirty="0" err="1"/>
              <a:t>каждый</a:t>
            </a:r>
            <a:r>
              <a:rPr dirty="0"/>
              <a:t> </a:t>
            </a:r>
            <a:r>
              <a:rPr dirty="0" err="1"/>
              <a:t>следующий</a:t>
            </a:r>
            <a:r>
              <a:rPr dirty="0"/>
              <a:t> </a:t>
            </a:r>
            <a:r>
              <a:rPr dirty="0" err="1"/>
              <a:t>игрок</a:t>
            </a:r>
            <a:r>
              <a:rPr dirty="0"/>
              <a:t> </a:t>
            </a:r>
            <a:r>
              <a:rPr dirty="0" err="1"/>
              <a:t>должен</a:t>
            </a:r>
            <a:r>
              <a:rPr dirty="0"/>
              <a:t> </a:t>
            </a:r>
            <a:r>
              <a:rPr dirty="0" err="1"/>
              <a:t>назвать</a:t>
            </a:r>
            <a:r>
              <a:rPr dirty="0"/>
              <a:t> </a:t>
            </a:r>
            <a:r>
              <a:rPr dirty="0" err="1"/>
              <a:t>предыдущие</a:t>
            </a:r>
            <a:r>
              <a:rPr dirty="0"/>
              <a:t> </a:t>
            </a:r>
            <a:r>
              <a:rPr dirty="0" err="1"/>
              <a:t>слова</a:t>
            </a:r>
            <a:r>
              <a:rPr dirty="0"/>
              <a:t> и </a:t>
            </a:r>
            <a:r>
              <a:rPr dirty="0" err="1"/>
              <a:t>добавить</a:t>
            </a:r>
            <a:r>
              <a:rPr dirty="0"/>
              <a:t> </a:t>
            </a:r>
            <a:r>
              <a:rPr dirty="0" err="1"/>
              <a:t>своё</a:t>
            </a:r>
            <a:r>
              <a:rPr dirty="0"/>
              <a:t>. </a:t>
            </a:r>
          </a:p>
          <a:p>
            <a:pPr lvl="1" indent="228600" defTabSz="457200">
              <a:defRPr sz="11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1 - </a:t>
            </a:r>
            <a:r>
              <a:rPr dirty="0" err="1"/>
              <a:t>машина</a:t>
            </a:r>
            <a:endParaRPr dirty="0"/>
          </a:p>
          <a:p>
            <a:pPr lvl="1" indent="228600" defTabSz="457200">
              <a:defRPr sz="11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2 - </a:t>
            </a:r>
            <a:r>
              <a:rPr dirty="0" err="1"/>
              <a:t>машина</a:t>
            </a:r>
            <a:r>
              <a:rPr dirty="0"/>
              <a:t>, </a:t>
            </a:r>
            <a:r>
              <a:rPr dirty="0" err="1"/>
              <a:t>вода</a:t>
            </a:r>
            <a:endParaRPr dirty="0"/>
          </a:p>
          <a:p>
            <a:pPr lvl="1" indent="228600" defTabSz="457200">
              <a:defRPr sz="11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3 - </a:t>
            </a:r>
            <a:r>
              <a:rPr dirty="0" err="1"/>
              <a:t>машина</a:t>
            </a:r>
            <a:r>
              <a:rPr dirty="0"/>
              <a:t>, </a:t>
            </a:r>
            <a:r>
              <a:rPr dirty="0" err="1"/>
              <a:t>вода</a:t>
            </a:r>
            <a:r>
              <a:rPr dirty="0"/>
              <a:t>, </a:t>
            </a:r>
            <a:r>
              <a:rPr dirty="0" err="1"/>
              <a:t>рыба</a:t>
            </a:r>
            <a:endParaRPr dirty="0"/>
          </a:p>
          <a:p>
            <a:pPr lvl="1" indent="228600" defTabSz="457200">
              <a:defRPr sz="11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1 - </a:t>
            </a:r>
            <a:r>
              <a:rPr dirty="0" err="1"/>
              <a:t>машина</a:t>
            </a:r>
            <a:r>
              <a:rPr dirty="0"/>
              <a:t>, </a:t>
            </a:r>
            <a:r>
              <a:rPr dirty="0" err="1"/>
              <a:t>вода</a:t>
            </a:r>
            <a:r>
              <a:rPr dirty="0"/>
              <a:t>, </a:t>
            </a:r>
            <a:r>
              <a:rPr dirty="0" err="1"/>
              <a:t>рыба</a:t>
            </a:r>
            <a:r>
              <a:rPr dirty="0"/>
              <a:t>, </a:t>
            </a:r>
            <a:r>
              <a:rPr dirty="0" err="1"/>
              <a:t>кофе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726" y="2434220"/>
            <a:ext cx="3291830" cy="4389107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roup 233"/>
          <p:cNvGrpSpPr/>
          <p:nvPr/>
        </p:nvGrpSpPr>
        <p:grpSpPr>
          <a:xfrm>
            <a:off x="544829" y="355381"/>
            <a:ext cx="8213838" cy="4913160"/>
            <a:chOff x="0" y="0"/>
            <a:chExt cx="8213836" cy="4913158"/>
          </a:xfrm>
        </p:grpSpPr>
        <p:sp>
          <p:nvSpPr>
            <p:cNvPr id="230" name="Shape 230"/>
            <p:cNvSpPr/>
            <p:nvPr/>
          </p:nvSpPr>
          <p:spPr>
            <a:xfrm>
              <a:off x="0" y="0"/>
              <a:ext cx="8012431" cy="42862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defTabSz="859536">
                <a:spcBef>
                  <a:spcPts val="700"/>
                </a:spcBef>
                <a:defRPr sz="2400" b="1">
                  <a:solidFill>
                    <a:schemeClr val="accent5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accent5">
                      <a:satOff val="-6843"/>
                      <a:lumOff val="-10705"/>
                    </a:schemeClr>
                  </a:solidFill>
                </a:rPr>
                <a:t>Зрительное внимание (произвольность,  концентрация, переключаемость) и наглядно-образное мышление</a:t>
              </a:r>
              <a:r>
                <a:t> </a:t>
              </a:r>
            </a:p>
            <a:p>
              <a:pPr defTabSz="859536">
                <a:spcBef>
                  <a:spcPts val="700"/>
                </a:spcBef>
                <a:defRPr b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Корректурная проба : вычеркивание определенных фигур или букв,  простановка в них значков (одного или нескольких), работа с отвлечением (слушай сказку и вычеркивай)</a:t>
              </a:r>
              <a:endParaRPr>
                <a:solidFill>
                  <a:schemeClr val="accent5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  <a:p>
              <a:pPr defTabSz="859536">
                <a:spcBef>
                  <a:spcPts val="700"/>
                </a:spcBef>
                <a:defRPr sz="2000" b="1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solidFill>
                  <a:schemeClr val="accent5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  <a:p>
              <a:pPr defTabSz="859536">
                <a:spcBef>
                  <a:spcPts val="700"/>
                </a:spcBef>
                <a:defRPr sz="2400" b="1"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>
                <a:solidFill>
                  <a:schemeClr val="accent5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  <a:p>
              <a:pPr defTabSz="859536">
                <a:spcBef>
                  <a:spcPts val="700"/>
                </a:spcBef>
                <a:buSzPct val="100000"/>
                <a:buFont typeface="Arial"/>
                <a:buChar char="•"/>
                <a:defRPr sz="2400" b="1"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>
                <a:solidFill>
                  <a:schemeClr val="accent5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  <a:p>
              <a:pPr defTabSz="859536">
                <a:spcBef>
                  <a:spcPts val="700"/>
                </a:spcBef>
                <a:buSzPct val="100000"/>
                <a:buFont typeface="Arial"/>
                <a:buChar char="•"/>
                <a:defRPr sz="2400" b="1"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>
                <a:solidFill>
                  <a:schemeClr val="accent5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pic>
          <p:nvPicPr>
            <p:cNvPr id="231" name="image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110399" y="1816814"/>
              <a:ext cx="2103438" cy="3096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image9.t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808674" y="1909162"/>
              <a:ext cx="2007887" cy="2911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4" name="Shape 234"/>
          <p:cNvSpPr/>
          <p:nvPr/>
        </p:nvSpPr>
        <p:spPr>
          <a:xfrm>
            <a:off x="579061" y="3213844"/>
            <a:ext cx="3377510" cy="910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859536">
              <a:spcBef>
                <a:spcPts val="700"/>
              </a:spcBef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Таблицы Шульте (установить последовательность чисел).</a:t>
            </a:r>
            <a:endParaRPr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235" name="Shape 235"/>
          <p:cNvSpPr/>
          <p:nvPr/>
        </p:nvSpPr>
        <p:spPr>
          <a:xfrm>
            <a:off x="582835" y="2630387"/>
            <a:ext cx="6399625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Кодировки и шифровки </a:t>
            </a:r>
          </a:p>
        </p:txBody>
      </p:sp>
      <p:pic>
        <p:nvPicPr>
          <p:cNvPr id="236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4905" y="3968750"/>
            <a:ext cx="3209695" cy="2384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021" y="608510"/>
            <a:ext cx="7627958" cy="524422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/>
        </p:nvSpPr>
        <p:spPr>
          <a:xfrm>
            <a:off x="4543184" y="6196330"/>
            <a:ext cx="3693540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«Осенняя книга», Ротраут Бернер</a:t>
            </a:r>
          </a:p>
        </p:txBody>
      </p:sp>
      <p:sp>
        <p:nvSpPr>
          <p:cNvPr id="240" name="Shape 240"/>
          <p:cNvSpPr/>
          <p:nvPr/>
        </p:nvSpPr>
        <p:spPr>
          <a:xfrm>
            <a:off x="762254" y="66650"/>
            <a:ext cx="6708547" cy="4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859536">
              <a:spcBef>
                <a:spcPts val="700"/>
              </a:spcBef>
              <a:defRPr sz="2400" b="1">
                <a:solidFill>
                  <a:schemeClr val="accent5">
                    <a:satOff val="-6843"/>
                    <a:lumOff val="-10705"/>
                  </a:schemeClr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chemeClr val="accent5">
                    <a:satOff val="-6843"/>
                    <a:lumOff val="-10705"/>
                  </a:schemeClr>
                </a:solidFill>
              </a:rPr>
              <a:t>Зрительное внимание и зрительная память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razv2_56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3101" y="3605530"/>
            <a:ext cx="2420589" cy="229554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/>
          <p:nvPr/>
        </p:nvSpPr>
        <p:spPr>
          <a:xfrm>
            <a:off x="577789" y="532129"/>
            <a:ext cx="7847681" cy="275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1900" b="1">
                <a:solidFill>
                  <a:schemeClr val="accent5">
                    <a:satOff val="-6843"/>
                    <a:lumOff val="-10705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Игра "Маленький жук".</a:t>
            </a:r>
          </a:p>
          <a:p>
            <a:pPr defTabSz="457200">
              <a:defRPr sz="19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defTabSz="457200">
              <a:defRPr sz="1900">
                <a:latin typeface="+mj-lt"/>
                <a:ea typeface="+mj-ea"/>
                <a:cs typeface="+mj-cs"/>
                <a:sym typeface="Helvetica"/>
              </a:defRPr>
            </a:pPr>
            <a:r>
              <a:t>Сейчас мы будем играть в такую игру. Видишь, перед тобой поле, расчерченное на клеточки. По этому полю ползает жук. Жук двигается по команде. Он может двигаться вниз, вверх, вправо, влево. Я буду диктовать тебе ходы, а ты будешь передвигать по полю жука в нужном направлении. Делай это мысленно. Рисовать или водить пальцем по полю нельзя!</a:t>
            </a:r>
          </a:p>
          <a:p>
            <a:pPr defTabSz="457200">
              <a:defRPr sz="11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74221" y="800099"/>
            <a:ext cx="2701479" cy="270148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202466" y="170180"/>
            <a:ext cx="5622806" cy="247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b="1">
                <a:solidFill>
                  <a:schemeClr val="accent5">
                    <a:satOff val="-6843"/>
                    <a:lumOff val="-10705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"Запрещенная буква»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Одного из участников игры назначают водящим. Поочередно обращаясь к играющим, водящий каждому задает какой-нибудь несложный вопрос, требуя на него немедленного ответа.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       </a:t>
            </a:r>
            <a:r>
              <a:rPr sz="1200"/>
              <a:t>Например: "Сколько тебе лет?", "С кем ты сидишь за партой?", "Какое ты любишь варенье?" и т. п. Тот, к кому обращен вопрос, должен тотчас же дать любой ответ, но не употребляя в своей фразе буквы, которая по уговору объявлена запрещенной.</a:t>
            </a:r>
          </a:p>
        </p:txBody>
      </p:sp>
      <p:sp>
        <p:nvSpPr>
          <p:cNvPr id="247" name="Shape 247"/>
          <p:cNvSpPr/>
          <p:nvPr/>
        </p:nvSpPr>
        <p:spPr>
          <a:xfrm>
            <a:off x="119098" y="2913380"/>
            <a:ext cx="6449942" cy="288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b="1">
                <a:solidFill>
                  <a:schemeClr val="accent5">
                    <a:satOff val="-6843"/>
                    <a:lumOff val="-10705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Концентрация на объекте. 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1. Перед собой поставьте какой-нибудь предмет.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2. Спокойно и внимательно смотрите на него несколько минут.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3. Закройте глаза и вспомните вещь во всех деталях.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4. Откройте глаза и найдите «пропущенные» детали.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5. Закройте глаза.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6. Повторяйте так до тех пор, пока не будете в состоянии абсолютно точно воспроизвести предмет в своей памяти.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11683" y="4076700"/>
            <a:ext cx="3305504" cy="2730633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341629" y="190282"/>
            <a:ext cx="8012432" cy="560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59536">
              <a:spcBef>
                <a:spcPts val="700"/>
              </a:spcBef>
              <a:defRPr sz="2200" b="1">
                <a:solidFill>
                  <a:schemeClr val="accent5">
                    <a:satOff val="-6843"/>
                    <a:lumOff val="-1070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Развитие</a:t>
            </a:r>
            <a:r>
              <a:rPr dirty="0"/>
              <a:t> </a:t>
            </a:r>
            <a:r>
              <a:rPr dirty="0" err="1"/>
              <a:t>произвольности</a:t>
            </a:r>
            <a:r>
              <a:rPr dirty="0"/>
              <a:t> (</a:t>
            </a:r>
            <a:r>
              <a:rPr dirty="0" err="1"/>
              <a:t>умение</a:t>
            </a:r>
            <a:r>
              <a:rPr dirty="0"/>
              <a:t> </a:t>
            </a:r>
            <a:r>
              <a:rPr dirty="0" err="1"/>
              <a:t>работать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правилу</a:t>
            </a:r>
            <a:r>
              <a:rPr dirty="0"/>
              <a:t>, </a:t>
            </a:r>
            <a:r>
              <a:rPr dirty="0" err="1"/>
              <a:t>внимательно</a:t>
            </a:r>
            <a:r>
              <a:rPr dirty="0"/>
              <a:t> </a:t>
            </a:r>
            <a:r>
              <a:rPr dirty="0" err="1"/>
              <a:t>слушать</a:t>
            </a:r>
            <a:r>
              <a:rPr dirty="0"/>
              <a:t> </a:t>
            </a:r>
            <a:r>
              <a:rPr dirty="0" err="1"/>
              <a:t>говорящего</a:t>
            </a:r>
            <a:r>
              <a:rPr dirty="0"/>
              <a:t> и </a:t>
            </a:r>
            <a:r>
              <a:rPr dirty="0" err="1"/>
              <a:t>точно</a:t>
            </a:r>
            <a:r>
              <a:rPr dirty="0"/>
              <a:t> </a:t>
            </a:r>
            <a:r>
              <a:rPr dirty="0" err="1"/>
              <a:t>выполнять</a:t>
            </a:r>
            <a:r>
              <a:rPr dirty="0"/>
              <a:t> </a:t>
            </a:r>
            <a:r>
              <a:rPr dirty="0" err="1"/>
              <a:t>задания</a:t>
            </a:r>
            <a:r>
              <a:rPr dirty="0"/>
              <a:t>, </a:t>
            </a:r>
            <a:r>
              <a:rPr dirty="0" err="1"/>
              <a:t>предлагаемые</a:t>
            </a:r>
            <a:r>
              <a:rPr dirty="0"/>
              <a:t> в </a:t>
            </a:r>
            <a:r>
              <a:rPr dirty="0" err="1"/>
              <a:t>устной</a:t>
            </a:r>
            <a:r>
              <a:rPr dirty="0"/>
              <a:t> </a:t>
            </a:r>
            <a:r>
              <a:rPr dirty="0" err="1"/>
              <a:t>форме</a:t>
            </a:r>
            <a:r>
              <a:rPr dirty="0"/>
              <a:t>) </a:t>
            </a:r>
            <a:endParaRPr sz="2000" dirty="0">
              <a:solidFill>
                <a:srgbClr val="0D0D0D"/>
              </a:solidFill>
            </a:endParaRPr>
          </a:p>
          <a:p>
            <a:pPr marL="342900" indent="-342900" defTabSz="859536">
              <a:spcBef>
                <a:spcPts val="700"/>
              </a:spcBef>
              <a:buSzPct val="100000"/>
              <a:buFont typeface="Arial"/>
              <a:buChar char="•"/>
              <a:defRPr sz="2000" b="1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 </a:t>
            </a:r>
            <a:r>
              <a:rPr dirty="0" err="1"/>
              <a:t>Классно-урочная</a:t>
            </a:r>
            <a:r>
              <a:rPr dirty="0"/>
              <a:t> </a:t>
            </a:r>
            <a:r>
              <a:rPr dirty="0" err="1"/>
              <a:t>форма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с </a:t>
            </a:r>
            <a:r>
              <a:rPr dirty="0" err="1"/>
              <a:t>учителем</a:t>
            </a:r>
            <a:r>
              <a:rPr dirty="0"/>
              <a:t>, </a:t>
            </a:r>
            <a:endParaRPr dirty="0">
              <a:solidFill>
                <a:schemeClr val="accent5"/>
              </a:solidFill>
              <a:latin typeface="Franklin Gothic Book"/>
              <a:ea typeface="Franklin Gothic Book"/>
              <a:cs typeface="Franklin Gothic Book"/>
              <a:sym typeface="Franklin Gothic Book"/>
            </a:endParaRPr>
          </a:p>
          <a:p>
            <a:pPr marL="342900" indent="-342900" defTabSz="859536">
              <a:spcBef>
                <a:spcPts val="700"/>
              </a:spcBef>
              <a:buSzPct val="100000"/>
              <a:buFont typeface="Arial"/>
              <a:buChar char="•"/>
              <a:defRPr sz="2000" b="1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Игры</a:t>
            </a:r>
            <a:r>
              <a:rPr dirty="0"/>
              <a:t> с </a:t>
            </a:r>
            <a:r>
              <a:rPr dirty="0" err="1"/>
              <a:t>правилами</a:t>
            </a:r>
            <a:r>
              <a:rPr dirty="0"/>
              <a:t>: </a:t>
            </a:r>
            <a:r>
              <a:rPr dirty="0" err="1"/>
              <a:t>игры</a:t>
            </a:r>
            <a:r>
              <a:rPr dirty="0"/>
              <a:t> с </a:t>
            </a:r>
            <a:r>
              <a:rPr dirty="0" err="1"/>
              <a:t>кубиком</a:t>
            </a:r>
            <a:r>
              <a:rPr dirty="0"/>
              <a:t> и </a:t>
            </a:r>
            <a:r>
              <a:rPr dirty="0" err="1"/>
              <a:t>фишками</a:t>
            </a:r>
            <a:r>
              <a:rPr dirty="0"/>
              <a:t>, </a:t>
            </a:r>
            <a:r>
              <a:rPr dirty="0" err="1"/>
              <a:t>домино</a:t>
            </a:r>
            <a:r>
              <a:rPr dirty="0"/>
              <a:t>, </a:t>
            </a:r>
            <a:r>
              <a:rPr dirty="0" err="1"/>
              <a:t>шахматы</a:t>
            </a:r>
            <a:endParaRPr dirty="0"/>
          </a:p>
          <a:p>
            <a:pPr marL="342900" indent="-342900" defTabSz="859536">
              <a:spcBef>
                <a:spcPts val="700"/>
              </a:spcBef>
              <a:buSzPct val="100000"/>
              <a:buFont typeface="Arial"/>
              <a:buChar char="•"/>
              <a:defRPr sz="2000" b="1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Игры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концентрацию</a:t>
            </a:r>
            <a:r>
              <a:rPr dirty="0"/>
              <a:t> </a:t>
            </a:r>
            <a:r>
              <a:rPr dirty="0" err="1"/>
              <a:t>внимания</a:t>
            </a:r>
            <a:r>
              <a:rPr dirty="0"/>
              <a:t> и </a:t>
            </a:r>
            <a:r>
              <a:rPr dirty="0" err="1"/>
              <a:t>реакцию</a:t>
            </a:r>
            <a:r>
              <a:rPr dirty="0"/>
              <a:t>. «</a:t>
            </a:r>
            <a:r>
              <a:rPr dirty="0" err="1"/>
              <a:t>Барабашка</a:t>
            </a:r>
            <a:r>
              <a:rPr dirty="0"/>
              <a:t>», «UNO» </a:t>
            </a:r>
            <a:endParaRPr dirty="0">
              <a:latin typeface="Franklin Gothic Book"/>
              <a:ea typeface="Franklin Gothic Book"/>
              <a:cs typeface="Franklin Gothic Book"/>
              <a:sym typeface="Franklin Gothic Book"/>
            </a:endParaRPr>
          </a:p>
          <a:p>
            <a:pPr marL="342900" indent="-342900" defTabSz="859536">
              <a:spcBef>
                <a:spcPts val="700"/>
              </a:spcBef>
              <a:buSzPct val="100000"/>
              <a:buFont typeface="Arial"/>
              <a:buChar char="•"/>
              <a:defRPr sz="2000" b="1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Развитие</a:t>
            </a:r>
            <a:r>
              <a:rPr dirty="0"/>
              <a:t> </a:t>
            </a:r>
            <a:r>
              <a:rPr dirty="0" err="1"/>
              <a:t>навыка</a:t>
            </a:r>
            <a:r>
              <a:rPr dirty="0"/>
              <a:t> </a:t>
            </a:r>
            <a:r>
              <a:rPr dirty="0" err="1"/>
              <a:t>самопроверки</a:t>
            </a:r>
            <a:endParaRPr dirty="0"/>
          </a:p>
          <a:p>
            <a:pPr marL="342900" indent="-342900" defTabSz="859536">
              <a:spcBef>
                <a:spcPts val="700"/>
              </a:spcBef>
              <a:buSzPct val="100000"/>
              <a:buFont typeface="Arial"/>
              <a:buChar char="•"/>
              <a:defRPr sz="2000" b="1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Планирование</a:t>
            </a:r>
            <a:r>
              <a:rPr dirty="0"/>
              <a:t>, </a:t>
            </a:r>
            <a:r>
              <a:rPr dirty="0" err="1"/>
              <a:t>поэтапность</a:t>
            </a:r>
            <a:r>
              <a:rPr dirty="0"/>
              <a:t> </a:t>
            </a:r>
            <a:r>
              <a:rPr dirty="0" err="1"/>
              <a:t>работы</a:t>
            </a:r>
            <a:endParaRPr dirty="0"/>
          </a:p>
          <a:p>
            <a:pPr marL="342900" indent="-342900" defTabSz="859536">
              <a:spcBef>
                <a:spcPts val="700"/>
              </a:spcBef>
              <a:buSzPct val="100000"/>
              <a:buFont typeface="Arial"/>
              <a:buChar char="•"/>
              <a:defRPr sz="2000" b="1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Проговаривание</a:t>
            </a:r>
            <a:r>
              <a:rPr dirty="0"/>
              <a:t> </a:t>
            </a:r>
            <a:r>
              <a:rPr dirty="0" err="1"/>
              <a:t>своих</a:t>
            </a:r>
            <a:r>
              <a:rPr dirty="0"/>
              <a:t> </a:t>
            </a:r>
            <a:r>
              <a:rPr dirty="0" err="1"/>
              <a:t>действий</a:t>
            </a:r>
            <a:r>
              <a:rPr dirty="0"/>
              <a:t> </a:t>
            </a:r>
            <a:r>
              <a:rPr dirty="0" err="1"/>
              <a:t>вслух</a:t>
            </a:r>
            <a:r>
              <a:rPr dirty="0"/>
              <a:t>/</a:t>
            </a:r>
            <a:r>
              <a:rPr dirty="0" err="1"/>
              <a:t>шепотом</a:t>
            </a:r>
            <a:endParaRPr dirty="0"/>
          </a:p>
          <a:p>
            <a:pPr marL="342900" indent="-342900" defTabSz="859536">
              <a:spcBef>
                <a:spcPts val="700"/>
              </a:spcBef>
              <a:buSzPct val="100000"/>
              <a:buFont typeface="Arial"/>
              <a:buChar char="•"/>
              <a:defRPr sz="2000" b="1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Максимальная</a:t>
            </a:r>
            <a:r>
              <a:rPr dirty="0"/>
              <a:t> </a:t>
            </a:r>
            <a:r>
              <a:rPr dirty="0" err="1"/>
              <a:t>обратная</a:t>
            </a:r>
            <a:r>
              <a:rPr dirty="0"/>
              <a:t> </a:t>
            </a:r>
            <a:r>
              <a:rPr dirty="0" err="1"/>
              <a:t>связь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уровне</a:t>
            </a:r>
            <a:r>
              <a:rPr dirty="0"/>
              <a:t> </a:t>
            </a:r>
          </a:p>
          <a:p>
            <a:pPr>
              <a:spcBef>
                <a:spcPts val="800"/>
              </a:spcBef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действий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СДЕЛАЛ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так</a:t>
            </a:r>
            <a:endParaRPr dirty="0">
              <a:latin typeface="Franklin Gothic Book"/>
              <a:ea typeface="Franklin Gothic Book"/>
              <a:cs typeface="Franklin Gothic Book"/>
              <a:sym typeface="Franklin Gothic Book"/>
            </a:endParaRPr>
          </a:p>
          <a:p>
            <a:pPr>
              <a:defRPr sz="2000"/>
            </a:pPr>
            <a:endParaRPr dirty="0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5529976"/>
            <a:ext cx="1783083" cy="13280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6" name="Group 256"/>
          <p:cNvGrpSpPr/>
          <p:nvPr/>
        </p:nvGrpSpPr>
        <p:grpSpPr>
          <a:xfrm>
            <a:off x="306636" y="152181"/>
            <a:ext cx="8403729" cy="5156910"/>
            <a:chOff x="0" y="0"/>
            <a:chExt cx="8403728" cy="5156908"/>
          </a:xfrm>
        </p:grpSpPr>
        <p:sp>
          <p:nvSpPr>
            <p:cNvPr id="253" name="Shape 253"/>
            <p:cNvSpPr/>
            <p:nvPr/>
          </p:nvSpPr>
          <p:spPr>
            <a:xfrm>
              <a:off x="216702" y="0"/>
              <a:ext cx="8159586" cy="44684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59536">
                <a:spcBef>
                  <a:spcPts val="700"/>
                </a:spcBef>
                <a:defRPr sz="2400" b="1">
                  <a:solidFill>
                    <a:schemeClr val="accent5">
                      <a:satOff val="-6843"/>
                      <a:lumOff val="-10705"/>
                    </a:schemeClr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t>Зрительное  восприятие и наглядно-образное мышление (фигура и фон, формы, зрительные образы, структурирование зрительного материала)</a:t>
              </a:r>
              <a:endParaRPr>
                <a:solidFill>
                  <a:schemeClr val="accent5"/>
                </a:solidFill>
              </a:endParaRPr>
            </a:p>
            <a:p>
              <a:pPr defTabSz="859536">
                <a:spcBef>
                  <a:spcPts val="700"/>
                </a:spcBef>
                <a:buSzPct val="100000"/>
                <a:buFont typeface="Arial"/>
                <a:buChar char="•"/>
                <a:defRPr sz="2400" b="1"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t>  Лабиринты (полянки и письма) </a:t>
              </a:r>
            </a:p>
            <a:p>
              <a:pPr defTabSz="859536">
                <a:spcBef>
                  <a:spcPts val="700"/>
                </a:spcBef>
                <a:buSzPct val="100000"/>
                <a:buFont typeface="Arial"/>
                <a:buChar char="•"/>
                <a:defRPr sz="2400" b="1"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t> Спрятанные и перечеркнутые фигуры</a:t>
              </a:r>
            </a:p>
            <a:p>
              <a:pPr defTabSz="859536">
                <a:spcBef>
                  <a:spcPts val="700"/>
                </a:spcBef>
                <a:buSzPct val="100000"/>
                <a:buFont typeface="Arial"/>
                <a:buChar char="•"/>
                <a:defRPr sz="2400" b="1"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  <a:p>
              <a:pPr defTabSz="859536">
                <a:spcBef>
                  <a:spcPts val="700"/>
                </a:spcBef>
                <a:buSzPct val="100000"/>
                <a:buFont typeface="Arial"/>
                <a:buChar char="•"/>
                <a:defRPr sz="2400" b="1"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  <a:p>
              <a:pPr defTabSz="859536">
                <a:spcBef>
                  <a:spcPts val="700"/>
                </a:spcBef>
                <a:buSzPct val="100000"/>
                <a:buFont typeface="Arial"/>
                <a:buChar char="•"/>
                <a:defRPr sz="2400" b="1"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  <a:p>
              <a:pPr defTabSz="859536">
                <a:spcBef>
                  <a:spcPts val="700"/>
                </a:spcBef>
                <a:buSzPct val="100000"/>
                <a:buFont typeface="Arial"/>
                <a:buChar char="•"/>
                <a:defRPr sz="2400" b="1"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pic>
          <p:nvPicPr>
            <p:cNvPr id="254" name="image10.t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842600" y="2358341"/>
              <a:ext cx="2561129" cy="24270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image11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176240"/>
              <a:ext cx="5233959" cy="29806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5529976"/>
            <a:ext cx="1783083" cy="1328024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/>
          <p:nvPr/>
        </p:nvSpPr>
        <p:spPr>
          <a:xfrm>
            <a:off x="506729" y="126781"/>
            <a:ext cx="8012432" cy="393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59536">
              <a:spcBef>
                <a:spcPts val="700"/>
              </a:spcBef>
              <a:defRPr sz="2400" b="1">
                <a:solidFill>
                  <a:schemeClr val="accent5">
                    <a:satOff val="-6843"/>
                    <a:lumOff val="-10705"/>
                  </a:schemeClr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Зрительное  восприятие и наглядно-образное мышление (фигура и фон, формы, зрительные образы, структурирование зрительного материала)</a:t>
            </a:r>
            <a:endParaRPr>
              <a:solidFill>
                <a:schemeClr val="accent5"/>
              </a:solidFill>
            </a:endParaRPr>
          </a:p>
          <a:p>
            <a:pPr defTabSz="859536">
              <a:spcBef>
                <a:spcPts val="700"/>
              </a:spcBef>
              <a:defRPr sz="24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>
              <a:solidFill>
                <a:schemeClr val="accent5"/>
              </a:solidFill>
            </a:endParaRPr>
          </a:p>
          <a:p>
            <a:pPr defTabSz="859536">
              <a:spcBef>
                <a:spcPts val="700"/>
              </a:spcBef>
              <a:buSzPct val="100000"/>
              <a:buFont typeface="Arial"/>
              <a:buChar char="•"/>
              <a:defRPr sz="24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Головоломки по поиску слов в таблице </a:t>
            </a:r>
          </a:p>
          <a:p>
            <a:pPr defTabSz="859536">
              <a:spcBef>
                <a:spcPts val="700"/>
              </a:spcBef>
              <a:buSzPct val="100000"/>
              <a:buFont typeface="Arial"/>
              <a:buChar char="•"/>
              <a:defRPr sz="24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Найди отличия</a:t>
            </a:r>
          </a:p>
          <a:p>
            <a:pPr defTabSz="859536">
              <a:spcBef>
                <a:spcPts val="700"/>
              </a:spcBef>
              <a:buSzPct val="100000"/>
              <a:buFont typeface="Arial"/>
              <a:buChar char="•"/>
              <a:defRPr sz="24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Дорисуй недостающее</a:t>
            </a:r>
          </a:p>
          <a:p>
            <a:pPr defTabSz="859536">
              <a:spcBef>
                <a:spcPts val="700"/>
              </a:spcBef>
              <a:buSzPct val="100000"/>
              <a:buFont typeface="Arial"/>
              <a:buChar char="•"/>
              <a:defRPr sz="24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pic>
        <p:nvPicPr>
          <p:cNvPr id="260" name="image1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92401" y="2852935"/>
            <a:ext cx="3065637" cy="2811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13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2930" y="3786263"/>
            <a:ext cx="1895476" cy="1857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1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15816" y="3786263"/>
            <a:ext cx="2758076" cy="2595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/>
        </p:nvSpPr>
        <p:spPr>
          <a:xfrm>
            <a:off x="617219" y="177581"/>
            <a:ext cx="8012432" cy="5125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59536">
              <a:spcBef>
                <a:spcPts val="700"/>
              </a:spcBef>
              <a:defRPr sz="2400" b="1">
                <a:solidFill>
                  <a:schemeClr val="accent5">
                    <a:satOff val="-6843"/>
                    <a:lumOff val="-10705"/>
                  </a:schemeClr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Развитие произвольных сенсомоторных действий</a:t>
            </a:r>
            <a:endParaRPr i="1" u="sng">
              <a:solidFill>
                <a:srgbClr val="1F497D"/>
              </a:solidFill>
            </a:endParaRPr>
          </a:p>
          <a:p>
            <a:pPr defTabSz="859536">
              <a:spcBef>
                <a:spcPts val="700"/>
              </a:spcBef>
              <a:defRPr sz="2400" b="1">
                <a:solidFill>
                  <a:schemeClr val="accent5">
                    <a:satOff val="-6843"/>
                    <a:lumOff val="-10705"/>
                  </a:schemeClr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2000">
              <a:solidFill>
                <a:srgbClr val="1F497D"/>
              </a:solidFill>
            </a:endParaRPr>
          </a:p>
          <a:p>
            <a:pPr marL="285750" indent="-285750" algn="just">
              <a:buSzPct val="100000"/>
              <a:buFont typeface="Arial"/>
              <a:buChar char="•"/>
              <a:defRPr sz="2000"/>
            </a:pPr>
            <a:r>
              <a:t>Двигательные игры типа «Съедобное-несъедобное»</a:t>
            </a:r>
          </a:p>
          <a:p>
            <a:pPr marL="285750" indent="-285750" algn="just">
              <a:buSzPct val="100000"/>
              <a:buFont typeface="Arial"/>
              <a:buChar char="•"/>
              <a:defRPr sz="2000"/>
            </a:pPr>
            <a:r>
              <a:t>Игры с мячом (на попадание в цель, ритмическое отбивание мяча от земли)</a:t>
            </a:r>
          </a:p>
          <a:p>
            <a:pPr marL="285750" indent="-285750" algn="just">
              <a:buSzPct val="100000"/>
              <a:buFont typeface="Arial"/>
              <a:buChar char="•"/>
              <a:defRPr sz="2000"/>
            </a:pPr>
            <a:r>
              <a:t>Скакалки, «классики»</a:t>
            </a:r>
          </a:p>
          <a:p>
            <a:pPr marL="285750" indent="-285750" algn="just">
              <a:buSzPct val="100000"/>
              <a:buFont typeface="Arial"/>
              <a:buChar char="•"/>
              <a:defRPr sz="2000"/>
            </a:pPr>
            <a:r>
              <a:t>Игры на развитие мелкой моторики (с мячиками, рассыпанными зернами, фасолью, шнуровки, застежки Работа с маленьким мячом</a:t>
            </a:r>
          </a:p>
          <a:p>
            <a:pPr marL="285750" indent="-285750" algn="just">
              <a:buSzPct val="100000"/>
              <a:buFont typeface="Arial"/>
              <a:buChar char="•"/>
              <a:defRPr sz="2000"/>
            </a:pPr>
            <a:r>
              <a:t>Пластилин</a:t>
            </a:r>
          </a:p>
          <a:p>
            <a:pPr marL="285750" indent="-285750" algn="just">
              <a:buSzPct val="100000"/>
              <a:buFont typeface="Arial"/>
              <a:buChar char="•"/>
              <a:defRPr sz="2000"/>
            </a:pPr>
            <a:r>
              <a:t>Мелкая классическая мозаика</a:t>
            </a:r>
          </a:p>
          <a:p>
            <a:pPr marL="285750" indent="-285750" algn="just">
              <a:buSzPct val="100000"/>
              <a:buFont typeface="Arial"/>
              <a:buChar char="•"/>
              <a:defRPr sz="2000"/>
            </a:pPr>
            <a:r>
              <a:t>Бисероплетение и судомоделирование</a:t>
            </a:r>
          </a:p>
          <a:p>
            <a:pPr marL="285750" indent="-285750" algn="just">
              <a:buSzPct val="100000"/>
              <a:buFont typeface="Arial"/>
              <a:buChar char="•"/>
              <a:defRPr sz="2000"/>
            </a:pPr>
            <a:r>
              <a:t>Игра на музыкальных инструментах</a:t>
            </a:r>
          </a:p>
          <a:p>
            <a:pPr marL="285750" indent="-285750" algn="just">
              <a:buSzPct val="100000"/>
              <a:buFont typeface="Arial"/>
              <a:buChar char="•"/>
              <a:defRPr sz="2000"/>
            </a:pPr>
            <a:r>
              <a:t>Штриховки, раскрашивание с разной степенью нажима) </a:t>
            </a:r>
          </a:p>
          <a:p>
            <a:pPr marL="285750" indent="-285750" algn="just">
              <a:buSzPct val="100000"/>
              <a:buFont typeface="Arial"/>
              <a:buChar char="•"/>
              <a:defRPr sz="2000"/>
            </a:pPr>
            <a:r>
              <a:t>Пальчиковые игры </a:t>
            </a:r>
          </a:p>
          <a:p>
            <a:pPr marL="285750" indent="-285750" algn="just">
              <a:buSzPct val="100000"/>
              <a:buFont typeface="Arial"/>
              <a:buChar char="•"/>
              <a:defRPr sz="2000"/>
            </a:pPr>
            <a:r>
              <a:t>Ритмика</a:t>
            </a:r>
          </a:p>
        </p:txBody>
      </p:sp>
      <p:sp>
        <p:nvSpPr>
          <p:cNvPr id="265" name="Shape 265"/>
          <p:cNvSpPr/>
          <p:nvPr/>
        </p:nvSpPr>
        <p:spPr>
          <a:xfrm>
            <a:off x="3625850" y="4652897"/>
            <a:ext cx="4906417" cy="211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1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«Парад в Цифрограде» (Игра с медалями)</a:t>
            </a:r>
          </a:p>
          <a:p>
            <a:pPr algn="just"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Для игры нужны медали с числами от 1 до 10. Все дети выбирают себе медали и выстраиваются по порядку. Сначала можно поиграть в кругу, передавая мяч и называя свое число, а потом число игрока, которому передаешь мячик. «Один-пять»,- говорит первый игрок . «Пять-семь»,- говорит следующий и т.д. Игра должна идти в хорошем темпе, чтобы игроки запомнили числа своих партнеров. Потом водящий предлагает всем перепутаться. А по сигналу ведущего быстро снова встать по порядку. От 1 до 10. 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body" sz="half" idx="1"/>
          </p:nvPr>
        </p:nvSpPr>
        <p:spPr>
          <a:xfrm>
            <a:off x="2627783" y="926466"/>
            <a:ext cx="6140219" cy="3035935"/>
          </a:xfrm>
          <a:prstGeom prst="rect">
            <a:avLst/>
          </a:prstGeom>
          <a:solidFill>
            <a:srgbClr val="B9CDE5"/>
          </a:solidFill>
        </p:spPr>
        <p:txBody>
          <a:bodyPr/>
          <a:lstStyle/>
          <a:p>
            <a:pPr marL="0" indent="0" algn="ctr" defTabSz="859536">
              <a:lnSpc>
                <a:spcPct val="80000"/>
              </a:lnSpc>
              <a:spcBef>
                <a:spcPts val="600"/>
              </a:spcBef>
              <a:buSzTx/>
              <a:buNone/>
              <a:defRPr sz="5640">
                <a:solidFill>
                  <a:srgbClr val="31859C"/>
                </a:solidFill>
              </a:defRPr>
            </a:pPr>
            <a:endParaRPr/>
          </a:p>
          <a:p>
            <a:pPr marL="0" indent="0" algn="ctr" defTabSz="859536">
              <a:lnSpc>
                <a:spcPct val="80000"/>
              </a:lnSpc>
              <a:spcBef>
                <a:spcPts val="1200"/>
              </a:spcBef>
              <a:buSzTx/>
              <a:buNone/>
              <a:defRPr sz="5170">
                <a:solidFill>
                  <a:srgbClr val="31859C"/>
                </a:solidFill>
              </a:defRPr>
            </a:pPr>
            <a:r>
              <a:t>Теоретические аспекты готовности ребенка к школе</a:t>
            </a:r>
          </a:p>
        </p:txBody>
      </p:sp>
      <p:pic>
        <p:nvPicPr>
          <p:cNvPr id="131" name="image1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3962400"/>
            <a:ext cx="3887799" cy="289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5301207"/>
            <a:ext cx="1960281" cy="14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617219" y="177581"/>
            <a:ext cx="8012432" cy="5149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algn="just">
              <a:defRPr b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Игра «да и нет» (произвольное внимание) </a:t>
            </a:r>
          </a:p>
          <a:p>
            <a:pPr algn="just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algn="just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Преподаватель обращается к детям со словами: "Сейчас мы будем играть в игру, в которой нельзя произносить слова "да" и "нет". Повторите, пожалуйста, какие слова нельзя будет произносить". (дети  их повторяют.) "Теперь будьте внимательны, я буду задавать вопросы, отвечая на которые нельзя произносить слова "да" и "нет". Понятно?". </a:t>
            </a:r>
          </a:p>
          <a:p>
            <a:pPr algn="just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Вопросы:</a:t>
            </a:r>
          </a:p>
          <a:p>
            <a:pPr algn="just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1. Ты хочешь идти в школу?</a:t>
            </a:r>
          </a:p>
          <a:p>
            <a:pPr algn="just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2. Ты любишь, когда тебе читают сказки?</a:t>
            </a:r>
          </a:p>
          <a:p>
            <a:pPr algn="just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3. Ты любишь смотреть мультфильмы?</a:t>
            </a:r>
          </a:p>
          <a:p>
            <a:pPr algn="just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4. Ты хочешь остаться еще на год в детском саду?</a:t>
            </a:r>
          </a:p>
          <a:p>
            <a:pPr algn="just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5. Ты любишь гулять?</a:t>
            </a:r>
          </a:p>
          <a:p>
            <a:pPr algn="just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6. Ты хочешь учиться?</a:t>
            </a:r>
          </a:p>
          <a:p>
            <a:pPr algn="just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7. Ты любишь болеть? И т.д. </a:t>
            </a:r>
          </a:p>
          <a:p>
            <a:pPr algn="just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За ошибки считаются только слова "да" и "нет". Употребление детьми просторечной лексики (слова "ага", "неа" и т.п.) не рассматривается в качестве ошибки.</a:t>
            </a: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/>
        </p:nvSpPr>
        <p:spPr>
          <a:xfrm>
            <a:off x="1331640" y="332655"/>
            <a:ext cx="7272809" cy="4170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000" b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Игра «Пожалуйста» или «Капитаны» (произвольное внимание)</a:t>
            </a:r>
          </a:p>
          <a:p>
            <a:pPr algn="just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Содержание команд связано с физическими упражнениями: </a:t>
            </a:r>
          </a:p>
          <a:p>
            <a:pPr marL="457200" indent="-457200" algn="just">
              <a:buSzPct val="100000"/>
              <a:buAutoNum type="arabicParenR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"руки вперед"; </a:t>
            </a:r>
          </a:p>
          <a:p>
            <a:pPr marL="457200" indent="-457200" algn="just">
              <a:buSzPct val="100000"/>
              <a:buAutoNum type="arabicParenR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"руки на пояс, пожалуйста"; </a:t>
            </a:r>
          </a:p>
          <a:p>
            <a:pPr marL="457200" indent="-457200" algn="just">
              <a:buSzPct val="100000"/>
              <a:buAutoNum type="arabicParenR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"присядь"; </a:t>
            </a:r>
          </a:p>
          <a:p>
            <a:pPr marL="457200" indent="-457200" algn="just">
              <a:buSzPct val="100000"/>
              <a:buAutoNum type="arabicParenR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"руки в стороны"; </a:t>
            </a:r>
          </a:p>
          <a:p>
            <a:pPr marL="457200" indent="-457200" algn="just">
              <a:buSzPct val="100000"/>
              <a:buAutoNum type="arabicParenR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"руки к плечам, пожалуйста";</a:t>
            </a:r>
          </a:p>
          <a:p>
            <a:pPr marL="457200" indent="-457200" algn="just">
              <a:buSzPct val="100000"/>
              <a:buAutoNum type="arabicParenR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"прыгай"; </a:t>
            </a:r>
          </a:p>
          <a:p>
            <a:pPr marL="457200" indent="-457200" algn="just">
              <a:buSzPct val="100000"/>
              <a:buAutoNum type="arabicParenR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"прыгай, пожалуйста"; </a:t>
            </a:r>
          </a:p>
          <a:p>
            <a:pPr marL="457200" indent="-457200" algn="just">
              <a:buSzPct val="100000"/>
              <a:buAutoNum type="arabicParenR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"перестань прыгать, пожалуйста".</a:t>
            </a:r>
          </a:p>
          <a:p>
            <a:pPr algn="just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Успешность выполнения задания зависит от произвольного внимания, памяти, реализации сформированного намерения, т.е. всего того, что определяет понятие "подчинение правилу"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5529976"/>
            <a:ext cx="1783083" cy="1328024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hape 273"/>
          <p:cNvSpPr/>
          <p:nvPr/>
        </p:nvSpPr>
        <p:spPr>
          <a:xfrm>
            <a:off x="582929" y="710981"/>
            <a:ext cx="8012432" cy="6916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>
                <a:solidFill>
                  <a:srgbClr val="1F497D"/>
                </a:solidFill>
              </a:defRPr>
            </a:pPr>
            <a:r>
              <a:rPr i="1" u="sng" dirty="0" err="1" smtClean="0"/>
              <a:t>Умение</a:t>
            </a:r>
            <a:r>
              <a:rPr i="1" u="sng" dirty="0" smtClean="0"/>
              <a:t> </a:t>
            </a:r>
            <a:r>
              <a:rPr i="1" u="sng" dirty="0" err="1"/>
              <a:t>работать</a:t>
            </a:r>
            <a:r>
              <a:rPr i="1" u="sng" dirty="0"/>
              <a:t> в </a:t>
            </a:r>
            <a:r>
              <a:rPr i="1" u="sng" dirty="0" err="1"/>
              <a:t>соответствии</a:t>
            </a:r>
            <a:r>
              <a:rPr i="1" u="sng" dirty="0"/>
              <a:t> с </a:t>
            </a:r>
            <a:r>
              <a:rPr i="1" u="sng" dirty="0" err="1"/>
              <a:t>образцом</a:t>
            </a:r>
            <a:r>
              <a:rPr dirty="0"/>
              <a:t> </a:t>
            </a:r>
            <a:r>
              <a:rPr b="0" dirty="0">
                <a:solidFill>
                  <a:srgbClr val="000000"/>
                </a:solidFill>
              </a:rPr>
              <a:t>(</a:t>
            </a:r>
            <a:r>
              <a:rPr b="0" dirty="0" err="1">
                <a:solidFill>
                  <a:srgbClr val="000000"/>
                </a:solidFill>
              </a:rPr>
              <a:t>воспринимаемым</a:t>
            </a:r>
            <a:r>
              <a:rPr b="0" dirty="0">
                <a:solidFill>
                  <a:srgbClr val="000000"/>
                </a:solidFill>
              </a:rPr>
              <a:t> </a:t>
            </a:r>
            <a:r>
              <a:rPr b="0" dirty="0" err="1">
                <a:solidFill>
                  <a:srgbClr val="000000"/>
                </a:solidFill>
              </a:rPr>
              <a:t>зрительно</a:t>
            </a:r>
            <a:r>
              <a:rPr b="0" dirty="0">
                <a:solidFill>
                  <a:srgbClr val="000000"/>
                </a:solidFill>
              </a:rPr>
              <a:t> </a:t>
            </a:r>
            <a:r>
              <a:rPr b="0" dirty="0" err="1">
                <a:solidFill>
                  <a:srgbClr val="000000"/>
                </a:solidFill>
              </a:rPr>
              <a:t>или</a:t>
            </a:r>
            <a:r>
              <a:rPr b="0" dirty="0">
                <a:solidFill>
                  <a:srgbClr val="000000"/>
                </a:solidFill>
              </a:rPr>
              <a:t> </a:t>
            </a:r>
            <a:r>
              <a:rPr b="0" dirty="0" err="1">
                <a:solidFill>
                  <a:srgbClr val="000000"/>
                </a:solidFill>
              </a:rPr>
              <a:t>на</a:t>
            </a:r>
            <a:r>
              <a:rPr b="0" dirty="0">
                <a:solidFill>
                  <a:srgbClr val="000000"/>
                </a:solidFill>
              </a:rPr>
              <a:t> </a:t>
            </a:r>
            <a:r>
              <a:rPr b="0" dirty="0" err="1">
                <a:solidFill>
                  <a:srgbClr val="000000"/>
                </a:solidFill>
              </a:rPr>
              <a:t>слух</a:t>
            </a:r>
            <a:r>
              <a:rPr b="0" dirty="0">
                <a:solidFill>
                  <a:srgbClr val="000000"/>
                </a:solidFill>
              </a:rPr>
              <a:t>), </a:t>
            </a:r>
            <a:r>
              <a:rPr b="0" dirty="0" err="1">
                <a:solidFill>
                  <a:srgbClr val="000000"/>
                </a:solidFill>
              </a:rPr>
              <a:t>произвольность</a:t>
            </a:r>
            <a:r>
              <a:rPr b="0" dirty="0">
                <a:solidFill>
                  <a:srgbClr val="000000"/>
                </a:solidFill>
              </a:rPr>
              <a:t>, </a:t>
            </a:r>
            <a:r>
              <a:rPr b="0" dirty="0" err="1">
                <a:solidFill>
                  <a:srgbClr val="000000"/>
                </a:solidFill>
              </a:rPr>
              <a:t>зрительно-пространственная</a:t>
            </a:r>
            <a:r>
              <a:rPr b="0" dirty="0">
                <a:solidFill>
                  <a:srgbClr val="000000"/>
                </a:solidFill>
              </a:rPr>
              <a:t> </a:t>
            </a:r>
            <a:r>
              <a:rPr b="0" dirty="0" err="1">
                <a:solidFill>
                  <a:srgbClr val="000000"/>
                </a:solidFill>
              </a:rPr>
              <a:t>координация</a:t>
            </a:r>
            <a:r>
              <a:rPr b="0" dirty="0">
                <a:solidFill>
                  <a:srgbClr val="000000"/>
                </a:solidFill>
              </a:rPr>
              <a:t>, </a:t>
            </a:r>
            <a:r>
              <a:rPr b="0" dirty="0" err="1">
                <a:solidFill>
                  <a:srgbClr val="000000"/>
                </a:solidFill>
              </a:rPr>
              <a:t>мелкая</a:t>
            </a:r>
            <a:r>
              <a:rPr b="0" dirty="0">
                <a:solidFill>
                  <a:srgbClr val="000000"/>
                </a:solidFill>
              </a:rPr>
              <a:t> </a:t>
            </a:r>
            <a:r>
              <a:rPr b="0" dirty="0" err="1">
                <a:solidFill>
                  <a:srgbClr val="000000"/>
                </a:solidFill>
              </a:rPr>
              <a:t>моторика</a:t>
            </a:r>
            <a:r>
              <a:rPr b="0" dirty="0">
                <a:solidFill>
                  <a:srgbClr val="000000"/>
                </a:solidFill>
              </a:rPr>
              <a:t>: </a:t>
            </a:r>
          </a:p>
          <a:p>
            <a:pPr>
              <a:defRPr sz="2000" b="1"/>
            </a:pPr>
            <a:r>
              <a:rPr dirty="0" err="1"/>
              <a:t>Графический</a:t>
            </a:r>
            <a:r>
              <a:rPr dirty="0"/>
              <a:t> </a:t>
            </a:r>
            <a:r>
              <a:rPr dirty="0" err="1"/>
              <a:t>диктант</a:t>
            </a:r>
            <a:r>
              <a:rPr dirty="0"/>
              <a:t> </a:t>
            </a:r>
          </a:p>
          <a:p>
            <a:pPr>
              <a:defRPr sz="2000"/>
            </a:pPr>
            <a:endParaRPr dirty="0"/>
          </a:p>
          <a:p>
            <a:pPr>
              <a:defRPr sz="2000"/>
            </a:pPr>
            <a:endParaRPr dirty="0"/>
          </a:p>
          <a:p>
            <a:pPr>
              <a:defRPr sz="2000"/>
            </a:pPr>
            <a:endParaRPr dirty="0"/>
          </a:p>
          <a:p>
            <a:pPr>
              <a:defRPr sz="2000"/>
            </a:pPr>
            <a:endParaRPr dirty="0"/>
          </a:p>
          <a:p>
            <a:pPr>
              <a:defRPr sz="2000"/>
            </a:pPr>
            <a:endParaRPr dirty="0"/>
          </a:p>
          <a:p>
            <a:pPr>
              <a:defRPr sz="2000"/>
            </a:pPr>
            <a:endParaRPr dirty="0"/>
          </a:p>
          <a:p>
            <a:pPr>
              <a:defRPr sz="2000"/>
            </a:pPr>
            <a:endParaRPr dirty="0"/>
          </a:p>
          <a:p>
            <a:pPr>
              <a:defRPr sz="2000"/>
            </a:pPr>
            <a:endParaRPr dirty="0"/>
          </a:p>
          <a:p>
            <a:pPr>
              <a:defRPr sz="2000"/>
            </a:pPr>
            <a:endParaRPr dirty="0"/>
          </a:p>
          <a:p>
            <a:pPr>
              <a:defRPr sz="2000"/>
            </a:pPr>
            <a:endParaRPr dirty="0"/>
          </a:p>
          <a:p>
            <a:pPr>
              <a:defRPr sz="2000"/>
            </a:pPr>
            <a:endParaRPr dirty="0"/>
          </a:p>
          <a:p>
            <a:pPr>
              <a:defRPr sz="2000"/>
            </a:pPr>
            <a:endParaRPr dirty="0"/>
          </a:p>
          <a:p>
            <a:pPr>
              <a:defRPr sz="2000"/>
            </a:pPr>
            <a:r>
              <a:rPr dirty="0"/>
              <a:t>	</a:t>
            </a:r>
          </a:p>
          <a:p>
            <a:pPr>
              <a:defRPr sz="2000"/>
            </a:pPr>
            <a:endParaRPr dirty="0"/>
          </a:p>
          <a:p>
            <a:pPr>
              <a:defRPr sz="2000"/>
            </a:pPr>
            <a:endParaRPr dirty="0"/>
          </a:p>
          <a:p>
            <a:pPr>
              <a:defRPr sz="2000"/>
            </a:pPr>
            <a:endParaRPr dirty="0"/>
          </a:p>
          <a:p>
            <a:pPr>
              <a:defRPr sz="2000"/>
            </a:pPr>
            <a:endParaRPr dirty="0"/>
          </a:p>
          <a:p>
            <a:pPr>
              <a:defRPr sz="2000"/>
            </a:pPr>
            <a:endParaRPr dirty="0"/>
          </a:p>
        </p:txBody>
      </p:sp>
      <p:pic>
        <p:nvPicPr>
          <p:cNvPr id="274" name="image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76056" y="2780162"/>
            <a:ext cx="2331428" cy="1622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1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665" y="2132856"/>
            <a:ext cx="1656186" cy="3100380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hape 276"/>
          <p:cNvSpPr/>
          <p:nvPr/>
        </p:nvSpPr>
        <p:spPr>
          <a:xfrm>
            <a:off x="5076055" y="2132856"/>
            <a:ext cx="2952330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r>
              <a:t>Рисование по образцу (срисовывание)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/>
        </p:nvSpPr>
        <p:spPr>
          <a:xfrm>
            <a:off x="260448" y="184516"/>
            <a:ext cx="9022052" cy="296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59536">
              <a:spcBef>
                <a:spcPts val="700"/>
              </a:spcBef>
              <a:defRPr sz="2400" b="1">
                <a:solidFill>
                  <a:schemeClr val="accent5">
                    <a:satOff val="-6843"/>
                    <a:lumOff val="-10705"/>
                  </a:schemeClr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Развитие зрительно-пространственных представлений</a:t>
            </a:r>
            <a:endParaRPr sz="2000">
              <a:solidFill>
                <a:schemeClr val="accent5"/>
              </a:solidFill>
            </a:endParaRPr>
          </a:p>
          <a:p>
            <a:pPr>
              <a:spcBef>
                <a:spcPts val="800"/>
              </a:spcBef>
              <a:buSzPct val="100000"/>
              <a:buFont typeface="Arial"/>
              <a:buChar char="•"/>
              <a:defRPr sz="20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Отработка представлений лево-право, верх-низ</a:t>
            </a:r>
          </a:p>
          <a:p>
            <a:pPr>
              <a:spcBef>
                <a:spcPts val="800"/>
              </a:spcBef>
              <a:buSzPct val="100000"/>
              <a:buFont typeface="Arial"/>
              <a:buChar char="•"/>
              <a:defRPr sz="20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Графические диктанты</a:t>
            </a:r>
          </a:p>
          <a:p>
            <a:pPr>
              <a:spcBef>
                <a:spcPts val="800"/>
              </a:spcBef>
              <a:buSzPct val="100000"/>
              <a:buFont typeface="Arial"/>
              <a:buChar char="•"/>
              <a:defRPr sz="20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Игры с лабиринтами и картами («Колобок», «Титаник»)</a:t>
            </a:r>
          </a:p>
          <a:p>
            <a:pPr>
              <a:spcBef>
                <a:spcPts val="800"/>
              </a:spcBef>
              <a:buSzPct val="100000"/>
              <a:buFont typeface="Arial"/>
              <a:buChar char="•"/>
              <a:defRPr sz="20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Мозаики</a:t>
            </a:r>
          </a:p>
          <a:p>
            <a:pPr>
              <a:spcBef>
                <a:spcPts val="800"/>
              </a:spcBef>
              <a:buSzPct val="100000"/>
              <a:buFont typeface="Arial"/>
              <a:buChar char="•"/>
              <a:defRPr sz="20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 Рисование</a:t>
            </a:r>
          </a:p>
          <a:p>
            <a:pPr>
              <a:spcBef>
                <a:spcPts val="800"/>
              </a:spcBef>
              <a:buSzPct val="100000"/>
              <a:buFont typeface="Arial"/>
              <a:buChar char="•"/>
              <a:defRPr sz="20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 Ребусы</a:t>
            </a:r>
          </a:p>
        </p:txBody>
      </p:sp>
      <p:pic>
        <p:nvPicPr>
          <p:cNvPr id="27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221" y="3538081"/>
            <a:ext cx="3216119" cy="1547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age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2865" y="2375710"/>
            <a:ext cx="1656186" cy="3100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08322" y="2761662"/>
            <a:ext cx="2666994" cy="3100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2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37467" y="4786414"/>
            <a:ext cx="1684206" cy="16523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age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5519" y="2866861"/>
            <a:ext cx="1538080" cy="2452518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/>
          <p:nvPr/>
        </p:nvSpPr>
        <p:spPr>
          <a:xfrm>
            <a:off x="253529" y="133896"/>
            <a:ext cx="8901460" cy="133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59536">
              <a:spcBef>
                <a:spcPts val="700"/>
              </a:spcBef>
              <a:defRPr sz="2400" b="1">
                <a:solidFill>
                  <a:schemeClr val="accent5">
                    <a:satOff val="-6843"/>
                    <a:lumOff val="-10705"/>
                  </a:schemeClr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Развитие зрительно-пространственных представлений</a:t>
            </a:r>
          </a:p>
          <a:p>
            <a:pPr>
              <a:defRPr sz="2000" b="1"/>
            </a:pPr>
            <a:endParaRPr/>
          </a:p>
          <a:p>
            <a:pPr>
              <a:defRPr sz="2000" b="1"/>
            </a:pPr>
            <a:r>
              <a:t>Постройки из кубиков по образцу («Сложи узор»), </a:t>
            </a:r>
          </a:p>
        </p:txBody>
      </p:sp>
      <p:sp>
        <p:nvSpPr>
          <p:cNvPr id="286" name="Shape 286"/>
          <p:cNvSpPr/>
          <p:nvPr/>
        </p:nvSpPr>
        <p:spPr>
          <a:xfrm>
            <a:off x="266575" y="1430288"/>
            <a:ext cx="8351740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 b="1"/>
            </a:lvl1pPr>
          </a:lstStyle>
          <a:p>
            <a:r>
              <a:t>Работа с различными конструкторами (танграм, логоформочки)</a:t>
            </a:r>
          </a:p>
        </p:txBody>
      </p:sp>
      <p:pic>
        <p:nvPicPr>
          <p:cNvPr id="287" name="image1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4558" y="2244561"/>
            <a:ext cx="1831829" cy="1844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57645" y="2413000"/>
            <a:ext cx="2643263" cy="2643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240029" y="253781"/>
            <a:ext cx="8012432" cy="342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400" b="1">
                <a:solidFill>
                  <a:schemeClr val="accent5">
                    <a:satOff val="-6843"/>
                    <a:lumOff val="-1070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Развитие временных представлений</a:t>
            </a:r>
          </a:p>
          <a:p>
            <a:pPr algn="just">
              <a:defRPr sz="2400" b="1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algn="just">
              <a:defRPr sz="17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Выкладывание последовательности картинок и составление рассказа.</a:t>
            </a:r>
          </a:p>
          <a:p>
            <a:pPr algn="just">
              <a:defRPr sz="1700" b="1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algn="just">
              <a:defRPr sz="17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Понятия: «до» и «после». Ориентировка во времени. </a:t>
            </a:r>
          </a:p>
          <a:p>
            <a:pPr algn="just">
              <a:defRPr sz="17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Последовательность событий. </a:t>
            </a:r>
          </a:p>
          <a:p>
            <a:pPr algn="just">
              <a:defRPr sz="17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Связная речь.  </a:t>
            </a:r>
          </a:p>
          <a:p>
            <a:pPr algn="just">
              <a:defRPr sz="17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Называние действий. </a:t>
            </a:r>
          </a:p>
          <a:p>
            <a:pPr algn="just">
              <a:defRPr sz="17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Знание предлогов.</a:t>
            </a:r>
          </a:p>
          <a:p>
            <a:pPr algn="just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91" name="image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8718" y="2187723"/>
            <a:ext cx="4886881" cy="40320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/>
        </p:nvSpPr>
        <p:spPr>
          <a:xfrm>
            <a:off x="151129" y="266481"/>
            <a:ext cx="8012432" cy="2135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400" b="1">
                <a:solidFill>
                  <a:schemeClr val="accent5">
                    <a:satOff val="-6843"/>
                    <a:lumOff val="-10705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Зрительная и зрительно-пространственная память</a:t>
            </a:r>
          </a:p>
          <a:p>
            <a:pPr algn="just">
              <a:defRPr sz="2400" b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algn="just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Ребенку последовательно, на 1-2 сек, показывается каждая из восьми карточек с точками сверху вниз в стопке по очереди и после каждой очередной карточки предлагается воспроизвести увиденные точки в пустой карточке.</a:t>
            </a:r>
          </a:p>
        </p:txBody>
      </p:sp>
      <p:pic>
        <p:nvPicPr>
          <p:cNvPr id="294" name="image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050" y="2910839"/>
            <a:ext cx="4047948" cy="2788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age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89145" y="2956557"/>
            <a:ext cx="4202024" cy="25734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5529976"/>
            <a:ext cx="1783083" cy="1328024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Shape 298"/>
          <p:cNvSpPr/>
          <p:nvPr/>
        </p:nvSpPr>
        <p:spPr>
          <a:xfrm>
            <a:off x="582929" y="710981"/>
            <a:ext cx="8012432" cy="2176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Чего не хватает?</a:t>
            </a:r>
          </a:p>
          <a:p>
            <a:pPr algn="just">
              <a:defRPr sz="2000" b="1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Пространственные представления, зрительная память, произвольное внимание.</a:t>
            </a:r>
          </a:p>
          <a:p>
            <a:pPr algn="just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Задание: Ребенку предлагаются 7 рисунков, на каждом из которых не хватает какой-то важной детали, либо что-то нарисовано неправильно. Проводящий диагностику фиксирует время, затраченное на выполнение всего задания с помощью секундомера. </a:t>
            </a:r>
          </a:p>
        </p:txBody>
      </p:sp>
      <p:pic>
        <p:nvPicPr>
          <p:cNvPr id="299" name="image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2846" y="3140967"/>
            <a:ext cx="5554539" cy="3088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/>
        </p:nvSpPr>
        <p:spPr>
          <a:xfrm>
            <a:off x="251519" y="476671"/>
            <a:ext cx="7992890" cy="293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1F497D"/>
                </a:solidFill>
              </a:defRPr>
            </a:pPr>
            <a:r>
              <a:t>Эмоциональный и социальный интеллект. Коммуникативная готовность</a:t>
            </a:r>
          </a:p>
          <a:p>
            <a:r>
              <a:t> </a:t>
            </a:r>
          </a:p>
          <a:p>
            <a:pPr marL="180473" indent="-180473">
              <a:buSzPct val="100000"/>
              <a:buChar char="•"/>
            </a:pPr>
            <a:r>
              <a:t>Расширяем словарь эмоций и свойств характера</a:t>
            </a:r>
          </a:p>
          <a:p>
            <a:pPr marL="180473" indent="-180473">
              <a:buSzPct val="100000"/>
              <a:buChar char="•"/>
            </a:pPr>
            <a:r>
              <a:t>«Имаджинариум»</a:t>
            </a:r>
          </a:p>
          <a:p>
            <a:pPr marL="180473" indent="-180473">
              <a:buSzPct val="100000"/>
              <a:buChar char="•"/>
            </a:pPr>
            <a:r>
              <a:t>Обсуждение намерений и переживаний персонажей в художественных произведениях</a:t>
            </a:r>
          </a:p>
          <a:p>
            <a:pPr marL="180473" indent="-180473">
              <a:buSzPct val="100000"/>
              <a:buChar char="•"/>
            </a:pPr>
            <a:r>
              <a:t>Проигрывание сказок (театр)</a:t>
            </a:r>
          </a:p>
          <a:p>
            <a:pPr marL="180473" indent="-180473">
              <a:buSzPct val="100000"/>
              <a:buChar char="•"/>
            </a:pPr>
            <a:r>
              <a:t>Обсуждение  мотивов и эмоций людей в реальной жизни</a:t>
            </a:r>
          </a:p>
          <a:p>
            <a:pPr marL="180473" indent="-180473">
              <a:buSzPct val="100000"/>
              <a:buChar char="•"/>
            </a:pPr>
            <a:r>
              <a:t>Включение дошкольника в разные социальные группы </a:t>
            </a:r>
          </a:p>
        </p:txBody>
      </p:sp>
      <p:pic>
        <p:nvPicPr>
          <p:cNvPr id="302" name="image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943" y="3592983"/>
            <a:ext cx="2664298" cy="2664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1880" y="3723022"/>
            <a:ext cx="2404220" cy="2404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age30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1" y="5661247"/>
            <a:ext cx="1606828" cy="1196753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683567" y="61765"/>
            <a:ext cx="8064898" cy="622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>
                <a:solidFill>
                  <a:srgbClr val="1F497D"/>
                </a:solidFill>
              </a:defRPr>
            </a:pPr>
            <a:r>
              <a:rPr lang="ru-RU" smtClean="0"/>
              <a:t>Рекомендации родителям</a:t>
            </a:r>
            <a:endParaRPr dirty="0"/>
          </a:p>
          <a:p>
            <a:pPr algn="just">
              <a:defRPr sz="2000" b="1"/>
            </a:pPr>
            <a:endParaRPr dirty="0"/>
          </a:p>
          <a:p>
            <a:pPr algn="just">
              <a:defRPr sz="2000" b="1"/>
            </a:pPr>
            <a:r>
              <a:rPr dirty="0" err="1"/>
              <a:t>Разговаривайте</a:t>
            </a:r>
            <a:r>
              <a:rPr dirty="0"/>
              <a:t> с </a:t>
            </a:r>
            <a:r>
              <a:rPr dirty="0" err="1"/>
              <a:t>ребенком</a:t>
            </a:r>
            <a:r>
              <a:rPr dirty="0"/>
              <a:t>! </a:t>
            </a:r>
            <a:r>
              <a:rPr b="0" dirty="0" err="1"/>
              <a:t>Проводите</a:t>
            </a:r>
            <a:r>
              <a:rPr b="0" dirty="0"/>
              <a:t> </a:t>
            </a:r>
            <a:r>
              <a:rPr b="0" dirty="0" err="1"/>
              <a:t>время</a:t>
            </a:r>
            <a:r>
              <a:rPr b="0" dirty="0"/>
              <a:t> </a:t>
            </a:r>
            <a:r>
              <a:rPr b="0" dirty="0" err="1"/>
              <a:t>вместе</a:t>
            </a:r>
            <a:r>
              <a:rPr b="0" dirty="0"/>
              <a:t> с </a:t>
            </a:r>
            <a:r>
              <a:rPr b="0" dirty="0" err="1"/>
              <a:t>ним</a:t>
            </a:r>
            <a:r>
              <a:rPr b="0" dirty="0"/>
              <a:t>. </a:t>
            </a:r>
            <a:r>
              <a:rPr b="0" dirty="0" err="1"/>
              <a:t>Пусть</a:t>
            </a:r>
            <a:r>
              <a:rPr b="0" dirty="0"/>
              <a:t> </a:t>
            </a:r>
            <a:r>
              <a:rPr b="0" dirty="0" err="1"/>
              <a:t>это</a:t>
            </a:r>
            <a:r>
              <a:rPr b="0" dirty="0"/>
              <a:t> </a:t>
            </a:r>
            <a:r>
              <a:rPr b="0" dirty="0" err="1"/>
              <a:t>время</a:t>
            </a:r>
            <a:r>
              <a:rPr b="0" dirty="0"/>
              <a:t> </a:t>
            </a:r>
            <a:r>
              <a:rPr b="0" dirty="0" err="1"/>
              <a:t>будет</a:t>
            </a:r>
            <a:r>
              <a:rPr b="0" dirty="0"/>
              <a:t> </a:t>
            </a:r>
            <a:r>
              <a:rPr b="0" dirty="0" err="1"/>
              <a:t>радостным</a:t>
            </a:r>
            <a:r>
              <a:rPr b="0" dirty="0"/>
              <a:t> </a:t>
            </a:r>
            <a:r>
              <a:rPr b="0" dirty="0" err="1"/>
              <a:t>для</a:t>
            </a:r>
            <a:r>
              <a:rPr b="0" dirty="0"/>
              <a:t> </a:t>
            </a:r>
            <a:r>
              <a:rPr b="0" dirty="0" err="1"/>
              <a:t>вас</a:t>
            </a:r>
            <a:r>
              <a:rPr b="0" dirty="0"/>
              <a:t> </a:t>
            </a:r>
            <a:r>
              <a:rPr b="0" dirty="0" err="1"/>
              <a:t>двоих</a:t>
            </a:r>
            <a:r>
              <a:rPr b="0" dirty="0"/>
              <a:t>.</a:t>
            </a:r>
          </a:p>
          <a:p>
            <a:pPr algn="just">
              <a:defRPr sz="2000"/>
            </a:pPr>
            <a:r>
              <a:rPr dirty="0" err="1"/>
              <a:t>Эмоциональный</a:t>
            </a:r>
            <a:r>
              <a:rPr dirty="0"/>
              <a:t> </a:t>
            </a:r>
            <a:r>
              <a:rPr dirty="0" err="1"/>
              <a:t>контакт</a:t>
            </a:r>
            <a:r>
              <a:rPr dirty="0"/>
              <a:t> </a:t>
            </a:r>
            <a:r>
              <a:rPr dirty="0" err="1"/>
              <a:t>родителя</a:t>
            </a:r>
            <a:r>
              <a:rPr dirty="0"/>
              <a:t> с </a:t>
            </a:r>
            <a:r>
              <a:rPr dirty="0" err="1"/>
              <a:t>ребенком</a:t>
            </a:r>
            <a:r>
              <a:rPr dirty="0"/>
              <a:t> </a:t>
            </a:r>
            <a:r>
              <a:rPr dirty="0" err="1"/>
              <a:t>устанавливается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года</a:t>
            </a:r>
            <a:r>
              <a:rPr dirty="0"/>
              <a:t>. И </a:t>
            </a:r>
            <a:r>
              <a:rPr dirty="0" err="1"/>
              <a:t>его</a:t>
            </a:r>
            <a:r>
              <a:rPr dirty="0"/>
              <a:t> </a:t>
            </a:r>
            <a:r>
              <a:rPr dirty="0" err="1"/>
              <a:t>важно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потерять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самой</a:t>
            </a:r>
            <a:r>
              <a:rPr dirty="0"/>
              <a:t> </a:t>
            </a:r>
            <a:r>
              <a:rPr dirty="0" err="1"/>
              <a:t>старости</a:t>
            </a:r>
            <a:r>
              <a:rPr dirty="0"/>
              <a:t>.</a:t>
            </a:r>
          </a:p>
          <a:p>
            <a:pPr algn="just">
              <a:defRPr sz="2000"/>
            </a:pPr>
            <a:r>
              <a:rPr dirty="0" err="1"/>
              <a:t>Многие</a:t>
            </a:r>
            <a:r>
              <a:rPr dirty="0"/>
              <a:t> </a:t>
            </a:r>
            <a:r>
              <a:rPr dirty="0" err="1"/>
              <a:t>родители</a:t>
            </a:r>
            <a:r>
              <a:rPr dirty="0"/>
              <a:t> </a:t>
            </a:r>
            <a:r>
              <a:rPr dirty="0" err="1"/>
              <a:t>разговаривают</a:t>
            </a:r>
            <a:r>
              <a:rPr dirty="0"/>
              <a:t> с </a:t>
            </a:r>
            <a:r>
              <a:rPr dirty="0" err="1"/>
              <a:t>ребенком</a:t>
            </a:r>
            <a:r>
              <a:rPr dirty="0"/>
              <a:t> </a:t>
            </a:r>
            <a:r>
              <a:rPr dirty="0" err="1"/>
              <a:t>примерно</a:t>
            </a:r>
            <a:r>
              <a:rPr dirty="0"/>
              <a:t> </a:t>
            </a:r>
            <a:r>
              <a:rPr dirty="0" err="1"/>
              <a:t>так</a:t>
            </a:r>
            <a:r>
              <a:rPr dirty="0"/>
              <a:t>: «</a:t>
            </a:r>
            <a:r>
              <a:rPr dirty="0" err="1"/>
              <a:t>Ты</a:t>
            </a:r>
            <a:r>
              <a:rPr dirty="0"/>
              <a:t> </a:t>
            </a:r>
            <a:r>
              <a:rPr dirty="0" err="1"/>
              <a:t>еще</a:t>
            </a:r>
            <a:r>
              <a:rPr dirty="0"/>
              <a:t> в </a:t>
            </a:r>
            <a:r>
              <a:rPr dirty="0" err="1"/>
              <a:t>кровати</a:t>
            </a:r>
            <a:r>
              <a:rPr dirty="0"/>
              <a:t>? В </a:t>
            </a:r>
            <a:r>
              <a:rPr dirty="0" err="1"/>
              <a:t>садик</a:t>
            </a:r>
            <a:r>
              <a:rPr dirty="0"/>
              <a:t> </a:t>
            </a:r>
            <a:r>
              <a:rPr dirty="0" err="1"/>
              <a:t>опоздаем</a:t>
            </a:r>
            <a:r>
              <a:rPr dirty="0"/>
              <a:t>!», «</a:t>
            </a:r>
            <a:r>
              <a:rPr dirty="0" err="1"/>
              <a:t>Чисти</a:t>
            </a:r>
            <a:r>
              <a:rPr dirty="0"/>
              <a:t> </a:t>
            </a:r>
            <a:r>
              <a:rPr dirty="0" err="1"/>
              <a:t>зубы</a:t>
            </a:r>
            <a:r>
              <a:rPr dirty="0"/>
              <a:t>, </a:t>
            </a:r>
            <a:r>
              <a:rPr dirty="0" err="1"/>
              <a:t>ешь</a:t>
            </a:r>
            <a:r>
              <a:rPr dirty="0"/>
              <a:t>…», «</a:t>
            </a:r>
            <a:r>
              <a:rPr dirty="0" err="1"/>
              <a:t>Куртку</a:t>
            </a:r>
            <a:r>
              <a:rPr dirty="0"/>
              <a:t> </a:t>
            </a:r>
            <a:r>
              <a:rPr dirty="0" err="1"/>
              <a:t>надень</a:t>
            </a:r>
            <a:r>
              <a:rPr dirty="0"/>
              <a:t>», «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наступай</a:t>
            </a:r>
            <a:r>
              <a:rPr dirty="0"/>
              <a:t> в </a:t>
            </a:r>
            <a:r>
              <a:rPr dirty="0" err="1"/>
              <a:t>лужу</a:t>
            </a:r>
            <a:r>
              <a:rPr dirty="0"/>
              <a:t>!», «</a:t>
            </a:r>
            <a:r>
              <a:rPr dirty="0" err="1"/>
              <a:t>Что</a:t>
            </a:r>
            <a:r>
              <a:rPr dirty="0"/>
              <a:t> в </a:t>
            </a:r>
            <a:r>
              <a:rPr dirty="0" err="1"/>
              <a:t>саду</a:t>
            </a:r>
            <a:r>
              <a:rPr dirty="0"/>
              <a:t> </a:t>
            </a:r>
            <a:r>
              <a:rPr dirty="0" err="1"/>
              <a:t>ел</a:t>
            </a:r>
            <a:r>
              <a:rPr dirty="0"/>
              <a:t>?»</a:t>
            </a:r>
          </a:p>
          <a:p>
            <a:pPr algn="just">
              <a:defRPr sz="2000"/>
            </a:pPr>
            <a:r>
              <a:rPr dirty="0"/>
              <a:t>И </a:t>
            </a:r>
            <a:r>
              <a:rPr dirty="0" err="1"/>
              <a:t>дальше</a:t>
            </a:r>
            <a:r>
              <a:rPr dirty="0"/>
              <a:t>: «</a:t>
            </a:r>
            <a:r>
              <a:rPr dirty="0" err="1"/>
              <a:t>Какие</a:t>
            </a:r>
            <a:r>
              <a:rPr dirty="0"/>
              <a:t> </a:t>
            </a:r>
            <a:r>
              <a:rPr dirty="0" err="1"/>
              <a:t>отметки</a:t>
            </a:r>
            <a:r>
              <a:rPr dirty="0"/>
              <a:t> в </a:t>
            </a:r>
            <a:r>
              <a:rPr dirty="0" err="1"/>
              <a:t>школе</a:t>
            </a:r>
            <a:r>
              <a:rPr dirty="0"/>
              <a:t>?» «А </a:t>
            </a:r>
            <a:r>
              <a:rPr dirty="0" err="1"/>
              <a:t>Вася</a:t>
            </a:r>
            <a:r>
              <a:rPr dirty="0"/>
              <a:t> (</a:t>
            </a:r>
            <a:r>
              <a:rPr dirty="0" err="1"/>
              <a:t>Юра</a:t>
            </a:r>
            <a:r>
              <a:rPr dirty="0"/>
              <a:t>, </a:t>
            </a:r>
            <a:r>
              <a:rPr dirty="0" err="1"/>
              <a:t>Маша</a:t>
            </a:r>
            <a:r>
              <a:rPr dirty="0"/>
              <a:t>…)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получили</a:t>
            </a:r>
            <a:r>
              <a:rPr dirty="0"/>
              <a:t>?» «</a:t>
            </a:r>
            <a:r>
              <a:rPr dirty="0" err="1"/>
              <a:t>Почему</a:t>
            </a:r>
            <a:r>
              <a:rPr dirty="0"/>
              <a:t> </a:t>
            </a:r>
            <a:r>
              <a:rPr dirty="0" err="1"/>
              <a:t>уроки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сделал</a:t>
            </a:r>
            <a:r>
              <a:rPr dirty="0"/>
              <a:t>?»…</a:t>
            </a:r>
          </a:p>
          <a:p>
            <a:pPr>
              <a:defRPr sz="2000" i="1" u="sng"/>
            </a:pPr>
            <a:endParaRPr dirty="0"/>
          </a:p>
          <a:p>
            <a:pPr>
              <a:defRPr sz="2000" i="1" u="sng"/>
            </a:pP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пугайте</a:t>
            </a:r>
            <a:r>
              <a:rPr dirty="0"/>
              <a:t> </a:t>
            </a:r>
            <a:r>
              <a:rPr dirty="0" err="1"/>
              <a:t>ребенка</a:t>
            </a:r>
            <a:r>
              <a:rPr dirty="0"/>
              <a:t> </a:t>
            </a:r>
            <a:r>
              <a:rPr dirty="0" err="1"/>
              <a:t>школой</a:t>
            </a:r>
            <a:r>
              <a:rPr i="0" u="none" dirty="0"/>
              <a:t>. </a:t>
            </a:r>
            <a:r>
              <a:rPr i="0" u="none" dirty="0" err="1"/>
              <a:t>Не</a:t>
            </a:r>
            <a:r>
              <a:rPr i="0" u="none" dirty="0"/>
              <a:t> </a:t>
            </a:r>
            <a:r>
              <a:rPr i="0" u="none" dirty="0" err="1"/>
              <a:t>наказывайте</a:t>
            </a:r>
            <a:r>
              <a:rPr i="0" u="none" dirty="0"/>
              <a:t> </a:t>
            </a:r>
            <a:r>
              <a:rPr i="0" u="none" dirty="0" err="1"/>
              <a:t>за</a:t>
            </a:r>
            <a:r>
              <a:rPr i="0" u="none" dirty="0"/>
              <a:t> </a:t>
            </a:r>
            <a:r>
              <a:rPr i="0" u="none" dirty="0" err="1"/>
              <a:t>неудачу</a:t>
            </a:r>
            <a:r>
              <a:rPr i="0" u="none" dirty="0"/>
              <a:t>, </a:t>
            </a:r>
            <a:r>
              <a:rPr i="0" u="none" dirty="0" err="1"/>
              <a:t>неудача</a:t>
            </a:r>
            <a:r>
              <a:rPr i="0" u="none" dirty="0"/>
              <a:t> </a:t>
            </a:r>
            <a:r>
              <a:rPr i="0" u="none" dirty="0" err="1"/>
              <a:t>сама</a:t>
            </a:r>
            <a:r>
              <a:rPr i="0" u="none" dirty="0"/>
              <a:t> </a:t>
            </a:r>
            <a:r>
              <a:rPr i="0" u="none" dirty="0" err="1"/>
              <a:t>по</a:t>
            </a:r>
            <a:r>
              <a:rPr i="0" u="none" dirty="0"/>
              <a:t> </a:t>
            </a:r>
            <a:r>
              <a:rPr i="0" u="none" dirty="0" err="1"/>
              <a:t>себе</a:t>
            </a:r>
            <a:r>
              <a:rPr i="0" u="none" dirty="0"/>
              <a:t> </a:t>
            </a:r>
            <a:r>
              <a:rPr i="0" u="none" dirty="0" err="1"/>
              <a:t>является</a:t>
            </a:r>
            <a:r>
              <a:rPr i="0" u="none" dirty="0"/>
              <a:t> </a:t>
            </a:r>
            <a:r>
              <a:rPr i="0" u="none" dirty="0" err="1"/>
              <a:t>наказанием</a:t>
            </a:r>
            <a:r>
              <a:rPr i="0" u="none" dirty="0"/>
              <a:t>. </a:t>
            </a:r>
            <a:r>
              <a:rPr i="0" u="none" dirty="0" err="1"/>
              <a:t>Страх</a:t>
            </a:r>
            <a:r>
              <a:rPr i="0" u="none" dirty="0"/>
              <a:t> и </a:t>
            </a:r>
            <a:r>
              <a:rPr i="0" u="none" dirty="0" err="1"/>
              <a:t>напряжённость</a:t>
            </a:r>
            <a:r>
              <a:rPr i="0" u="none" dirty="0"/>
              <a:t> </a:t>
            </a:r>
            <a:r>
              <a:rPr i="0" u="none" dirty="0" err="1"/>
              <a:t>затрудняет</a:t>
            </a:r>
            <a:r>
              <a:rPr i="0" u="none" dirty="0"/>
              <a:t> </a:t>
            </a:r>
            <a:r>
              <a:rPr i="0" u="none" dirty="0" err="1"/>
              <a:t>процесс</a:t>
            </a:r>
            <a:r>
              <a:rPr i="0" u="none" dirty="0"/>
              <a:t> </a:t>
            </a:r>
            <a:r>
              <a:rPr i="0" u="none" dirty="0" err="1"/>
              <a:t>обучения</a:t>
            </a:r>
            <a:r>
              <a:rPr i="0" u="none" dirty="0"/>
              <a:t>;</a:t>
            </a:r>
          </a:p>
          <a:p>
            <a:pPr>
              <a:defRPr sz="2000" i="1" u="sng"/>
            </a:pP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допускайте</a:t>
            </a:r>
            <a:r>
              <a:rPr dirty="0"/>
              <a:t> </a:t>
            </a:r>
            <a:r>
              <a:rPr dirty="0" err="1"/>
              <a:t>негативных</a:t>
            </a:r>
            <a:r>
              <a:rPr dirty="0"/>
              <a:t> </a:t>
            </a:r>
            <a:r>
              <a:rPr dirty="0" err="1"/>
              <a:t>оценок</a:t>
            </a:r>
            <a:r>
              <a:rPr dirty="0"/>
              <a:t> </a:t>
            </a:r>
            <a:r>
              <a:rPr dirty="0" err="1"/>
              <a:t>деятельности</a:t>
            </a:r>
            <a:r>
              <a:rPr dirty="0"/>
              <a:t> </a:t>
            </a:r>
            <a:r>
              <a:rPr dirty="0" err="1"/>
              <a:t>ребенка</a:t>
            </a:r>
            <a:r>
              <a:rPr dirty="0"/>
              <a:t>, </a:t>
            </a:r>
            <a:r>
              <a:rPr dirty="0" err="1"/>
              <a:t>распространяющихся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его</a:t>
            </a:r>
            <a:r>
              <a:rPr dirty="0"/>
              <a:t> </a:t>
            </a:r>
            <a:r>
              <a:rPr dirty="0" err="1"/>
              <a:t>личность</a:t>
            </a:r>
            <a:r>
              <a:rPr i="0" u="none" dirty="0"/>
              <a:t> (</a:t>
            </a:r>
            <a:r>
              <a:rPr i="0" u="none" dirty="0" err="1"/>
              <a:t>Не</a:t>
            </a:r>
            <a:r>
              <a:rPr i="0" u="none" dirty="0"/>
              <a:t> «</a:t>
            </a:r>
            <a:r>
              <a:rPr i="0" u="none" dirty="0" err="1"/>
              <a:t>ты</a:t>
            </a:r>
            <a:r>
              <a:rPr i="0" u="none" dirty="0"/>
              <a:t> </a:t>
            </a:r>
            <a:r>
              <a:rPr i="0" u="none" dirty="0" err="1"/>
              <a:t>плохой</a:t>
            </a:r>
            <a:r>
              <a:rPr i="0" u="none" dirty="0"/>
              <a:t>, а «</a:t>
            </a:r>
            <a:r>
              <a:rPr i="0" u="none" dirty="0" err="1"/>
              <a:t>поступок</a:t>
            </a:r>
            <a:r>
              <a:rPr i="0" u="none" dirty="0"/>
              <a:t> </a:t>
            </a:r>
            <a:r>
              <a:rPr i="0" u="none" dirty="0" err="1"/>
              <a:t>плохой</a:t>
            </a:r>
            <a:r>
              <a:rPr i="0" u="none" dirty="0"/>
              <a:t>” и </a:t>
            </a:r>
            <a:r>
              <a:rPr i="0" u="none" dirty="0" err="1"/>
              <a:t>т.д</a:t>
            </a:r>
            <a:r>
              <a:rPr i="0" u="none" dirty="0"/>
              <a:t>.);</a:t>
            </a:r>
          </a:p>
          <a:p>
            <a:pPr>
              <a:defRPr sz="2000" i="1" u="sng"/>
            </a:pPr>
            <a:r>
              <a:rPr dirty="0" err="1"/>
              <a:t>Старайтесь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сравнивать</a:t>
            </a:r>
            <a:r>
              <a:rPr dirty="0"/>
              <a:t> </a:t>
            </a:r>
            <a:r>
              <a:rPr dirty="0" err="1"/>
              <a:t>его</a:t>
            </a:r>
            <a:r>
              <a:rPr dirty="0"/>
              <a:t> с </a:t>
            </a:r>
            <a:r>
              <a:rPr dirty="0" err="1"/>
              <a:t>другими</a:t>
            </a:r>
            <a:r>
              <a:rPr dirty="0"/>
              <a:t> </a:t>
            </a:r>
            <a:r>
              <a:rPr dirty="0" err="1"/>
              <a:t>детьми</a:t>
            </a:r>
            <a:r>
              <a:rPr dirty="0"/>
              <a:t>, </a:t>
            </a:r>
            <a:r>
              <a:rPr dirty="0" err="1"/>
              <a:t>сравнение</a:t>
            </a:r>
            <a:r>
              <a:rPr dirty="0"/>
              <a:t> </a:t>
            </a:r>
            <a:r>
              <a:rPr dirty="0" err="1"/>
              <a:t>допустимо</a:t>
            </a:r>
            <a:r>
              <a:rPr dirty="0"/>
              <a:t> </a:t>
            </a:r>
            <a:r>
              <a:rPr dirty="0" err="1"/>
              <a:t>только</a:t>
            </a:r>
            <a:r>
              <a:rPr dirty="0"/>
              <a:t> с </a:t>
            </a:r>
            <a:r>
              <a:rPr dirty="0" err="1"/>
              <a:t>ним</a:t>
            </a:r>
            <a:r>
              <a:rPr dirty="0"/>
              <a:t> </a:t>
            </a:r>
            <a:r>
              <a:rPr dirty="0" err="1"/>
              <a:t>самим</a:t>
            </a:r>
            <a:r>
              <a:rPr dirty="0"/>
              <a:t>. 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4925019"/>
            <a:ext cx="2595331" cy="193298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582929" y="710983"/>
            <a:ext cx="8012432" cy="4524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/>
            </a:pPr>
            <a:r>
              <a:rPr dirty="0"/>
              <a:t>	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психологической</a:t>
            </a:r>
            <a:r>
              <a:rPr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готовностью</a:t>
            </a:r>
            <a:r>
              <a:rPr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школьному</a:t>
            </a:r>
            <a:r>
              <a:rPr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обучению</a:t>
            </a:r>
            <a:r>
              <a:rPr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понимается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необходимый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достаточный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психического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освоения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школьной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группе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сверстников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defRPr sz="24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актуального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должен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таким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чтобы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попадала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“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зону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ближайшего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defRPr sz="24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“</a:t>
            </a:r>
            <a:r>
              <a:rPr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</a:t>
            </a:r>
            <a:r>
              <a:rPr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ближайшего</a:t>
            </a:r>
            <a:r>
              <a:rPr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достичь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тогда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взрослого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этого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еще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5397999"/>
            <a:ext cx="2464338" cy="14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/>
          <p:nvPr/>
        </p:nvSpPr>
        <p:spPr>
          <a:xfrm>
            <a:off x="617219" y="177582"/>
            <a:ext cx="8012432" cy="576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>
                <a:solidFill>
                  <a:srgbClr val="1F497D"/>
                </a:solidFill>
              </a:defRPr>
            </a:pPr>
            <a:r>
              <a:t>Что поможет сформировать положительную мотивацию к обучению ребенка к школе</a:t>
            </a:r>
          </a:p>
          <a:p>
            <a:pPr>
              <a:defRPr sz="2000" b="1">
                <a:solidFill>
                  <a:srgbClr val="1F497D"/>
                </a:solidFill>
              </a:defRPr>
            </a:pPr>
            <a:endParaRPr/>
          </a:p>
          <a:p>
            <a:pPr>
              <a:defRPr i="1" u="sng"/>
            </a:pPr>
            <a:r>
              <a:t>Поощряйте детские успехи. Радуйтесь каждому «Получилось!»</a:t>
            </a:r>
          </a:p>
          <a:p>
            <a:r>
              <a:t> Нужно научить разбираться ребенка в том, что ему непонятно, начиная с малого. Одну большую задачу разбить на подзадачи так, чтобы ребенок смог самостоятельно их сделать. Если, ребенок в каком - то виде деятельности достигнет мастерства, то внутренняя мотивация будет расти</a:t>
            </a:r>
          </a:p>
          <a:p>
            <a:pPr>
              <a:defRPr i="1" u="sng"/>
            </a:pPr>
            <a:r>
              <a:t>Представляйте детям больше самостоятельности</a:t>
            </a:r>
            <a:r>
              <a:rPr i="0" u="none"/>
              <a:t>.  Пусть ребенок делает “открытия” сам, не спешите преподносить ему знания в готовом виде. Сами проявляйте интерес к знаниям, создавайте положительный эмоциональный фон, очень важны интонация, эмоциональная окраска высказывания, обращенного к ребенку;</a:t>
            </a:r>
          </a:p>
          <a:p>
            <a:pPr>
              <a:defRPr i="1" u="sng"/>
            </a:pPr>
            <a:r>
              <a:t>Отмечайте “рост ребенка”, его терпение и старания</a:t>
            </a:r>
            <a:r>
              <a:rPr i="0" u="none"/>
              <a:t>. </a:t>
            </a:r>
            <a:r>
              <a:t>Сравнивайте его с самим собой. </a:t>
            </a:r>
            <a:r>
              <a:rPr i="0" u="none"/>
              <a:t>Пусть он ощущает свои успехи и достижения. Например: “Сегодня ты выполнил это задание гораздо быстрее, чем вчера!”. Такой подход будет ориентировать вашего ребенка на собственное совершенствование;;</a:t>
            </a:r>
          </a:p>
          <a:p>
            <a:pPr>
              <a:defRPr i="1" u="sng"/>
            </a:pPr>
            <a:r>
              <a:t>Поддерживайте и любите ребенка. </a:t>
            </a: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/>
        </p:nvSpPr>
        <p:spPr>
          <a:xfrm>
            <a:off x="1494730" y="2437948"/>
            <a:ext cx="590465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endParaRPr/>
          </a:p>
          <a:p>
            <a:pPr algn="ctr">
              <a:defRPr sz="3200" b="1" i="1">
                <a:solidFill>
                  <a:srgbClr val="1F497D"/>
                </a:solidFill>
              </a:defRPr>
            </a:pPr>
            <a:r>
              <a:t>Спасибо за внимание!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4925019"/>
            <a:ext cx="2595331" cy="193298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582930" y="329983"/>
            <a:ext cx="8138160" cy="372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.</a:t>
            </a:r>
          </a:p>
        </p:txBody>
      </p:sp>
      <p:sp>
        <p:nvSpPr>
          <p:cNvPr id="138" name="Shape 138"/>
          <p:cNvSpPr/>
          <p:nvPr/>
        </p:nvSpPr>
        <p:spPr>
          <a:xfrm>
            <a:off x="755574" y="364937"/>
            <a:ext cx="7704857" cy="581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3200" b="1"/>
            </a:pPr>
            <a:r>
              <a:rPr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Компоненты</a:t>
            </a:r>
            <a:r>
              <a:rPr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психологической</a:t>
            </a:r>
            <a:r>
              <a:rPr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готовности</a:t>
            </a:r>
            <a:r>
              <a:rPr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</a:t>
            </a:r>
            <a:endParaRPr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4105" indent="-294105">
              <a:buSzPct val="100000"/>
              <a:buAutoNum type="arabicPeriod"/>
              <a:defRPr sz="2800"/>
            </a:pP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Мотивационная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учению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294105" indent="-294105">
              <a:buSzPct val="100000"/>
              <a:buAutoNum type="arabicPeriod"/>
              <a:defRPr sz="2800"/>
            </a:pP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волевая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определенный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произвольного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4105" indent="-294105">
              <a:buSzPct val="100000"/>
              <a:buAutoNum type="arabicPeriod"/>
              <a:defRPr sz="2800"/>
            </a:pP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Интеллектуальная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Достаточный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познавательных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4105" indent="-294105">
              <a:buSzPct val="100000"/>
              <a:buAutoNum type="arabicPeriod"/>
              <a:defRPr sz="2800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Коммуникативная</a:t>
            </a:r>
            <a:r>
              <a:rPr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					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фонематический слух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5529976"/>
            <a:ext cx="1783083" cy="1328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4529" y="0"/>
            <a:ext cx="6858001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1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3962400"/>
            <a:ext cx="3887799" cy="2895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>
            <a:spLocks noGrp="1"/>
          </p:cNvSpPr>
          <p:nvPr>
            <p:ph type="body" sz="half" idx="1"/>
          </p:nvPr>
        </p:nvSpPr>
        <p:spPr>
          <a:xfrm>
            <a:off x="2411759" y="926466"/>
            <a:ext cx="6356243" cy="3726671"/>
          </a:xfrm>
          <a:prstGeom prst="rect">
            <a:avLst/>
          </a:prstGeom>
          <a:solidFill>
            <a:srgbClr val="B9CDE5"/>
          </a:solidFill>
        </p:spPr>
        <p:txBody>
          <a:bodyPr/>
          <a:lstStyle/>
          <a:p>
            <a:pPr marL="0" indent="0" algn="ctr">
              <a:buSzTx/>
              <a:buNone/>
              <a:defRPr sz="6000">
                <a:solidFill>
                  <a:srgbClr val="31859C"/>
                </a:solidFill>
              </a:defRPr>
            </a:pPr>
            <a:endParaRPr/>
          </a:p>
          <a:p>
            <a:pPr marL="0" indent="0" algn="ctr">
              <a:spcBef>
                <a:spcPts val="1400"/>
              </a:spcBef>
              <a:buSzTx/>
              <a:buNone/>
              <a:defRPr sz="6000">
                <a:solidFill>
                  <a:srgbClr val="31859C"/>
                </a:solidFill>
              </a:defRPr>
            </a:pPr>
            <a:r>
              <a:t>Мотивационная готовность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2.jpg" descr="http://rsrcn-ykt.ru/wp-content/uploads/2016/03/djcgbnfntk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39" y="4925019"/>
            <a:ext cx="2595331" cy="1932981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582929" y="710982"/>
            <a:ext cx="8012432" cy="4081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/>
            </a:pPr>
            <a:r>
              <a:rPr dirty="0"/>
              <a:t>		</a:t>
            </a:r>
            <a:r>
              <a:rPr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</a:t>
            </a:r>
            <a:r>
              <a:rPr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</a:t>
            </a:r>
            <a:r>
              <a:rPr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складывается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первоклассника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наличии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выраженной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 sz="2400" b="1"/>
            </a:pPr>
            <a:endParaRPr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SzPct val="100000"/>
              <a:buFont typeface="Arial"/>
              <a:buChar char="•"/>
              <a:defRPr sz="2400" b="1"/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познавательной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42900" indent="-342900">
              <a:lnSpc>
                <a:spcPct val="120000"/>
              </a:lnSpc>
              <a:buSzPct val="100000"/>
              <a:buFont typeface="Arial"/>
              <a:buChar char="•"/>
              <a:defRPr sz="2400" b="1"/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трудиться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indent="-342900">
              <a:lnSpc>
                <a:spcPct val="120000"/>
              </a:lnSpc>
              <a:buSzPct val="100000"/>
              <a:buFont typeface="Arial"/>
              <a:buChar char="•"/>
              <a:defRPr sz="2400" b="1"/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новую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социальную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позицию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</a:t>
            </a:r>
            <a:r>
              <a:rPr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defRPr sz="2400" b="1"/>
            </a:pPr>
            <a:endParaRPr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400" b="1"/>
            </a:pPr>
            <a:endParaRPr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400" b="1"/>
            </a:pPr>
            <a:endParaRPr b="0" dirty="0"/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2004</Words>
  <Application>Microsoft Office PowerPoint</Application>
  <PresentationFormat>Экран (4:3)</PresentationFormat>
  <Paragraphs>334</Paragraphs>
  <Slides>51</Slides>
  <Notes>1</Notes>
  <HiddenSlides>19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0" baseType="lpstr">
      <vt:lpstr>Arial</vt:lpstr>
      <vt:lpstr>Calibri</vt:lpstr>
      <vt:lpstr>Franklin Gothic Book</vt:lpstr>
      <vt:lpstr>Helvetica</vt:lpstr>
      <vt:lpstr>Helvetica Neue</vt:lpstr>
      <vt:lpstr>Helvetica Neue Medium</vt:lpstr>
      <vt:lpstr>Times New Roman</vt:lpstr>
      <vt:lpstr>Wingdings</vt:lpstr>
      <vt:lpstr>Тема Office</vt:lpstr>
      <vt:lpstr>Готовность детей к обучению в школе.  1 занятие Родительского клуба.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РАБОЧАЯ ТЕТРАДЬ</vt:lpstr>
      <vt:lpstr>Наши тетради</vt:lpstr>
      <vt:lpstr>Наши тетради</vt:lpstr>
      <vt:lpstr>Наши тетради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Готовность к школе. Работаем вместе.</dc:title>
  <dc:creator>Козлова М.Н.</dc:creator>
  <cp:lastModifiedBy>Family</cp:lastModifiedBy>
  <cp:revision>18</cp:revision>
  <dcterms:modified xsi:type="dcterms:W3CDTF">2018-10-21T19:00:31Z</dcterms:modified>
</cp:coreProperties>
</file>