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1" r:id="rId2"/>
    <p:sldId id="257" r:id="rId3"/>
    <p:sldId id="263" r:id="rId4"/>
    <p:sldId id="262" r:id="rId5"/>
    <p:sldId id="256" r:id="rId6"/>
    <p:sldId id="258" r:id="rId7"/>
    <p:sldId id="259" r:id="rId8"/>
    <p:sldId id="268" r:id="rId9"/>
    <p:sldId id="260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AE85-A747-415A-A278-6034DEA53BC8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4604-A740-4A0A-811D-A1F37908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78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AE85-A747-415A-A278-6034DEA53BC8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4604-A740-4A0A-811D-A1F37908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03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AE85-A747-415A-A278-6034DEA53BC8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4604-A740-4A0A-811D-A1F37908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85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AE85-A747-415A-A278-6034DEA53BC8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4604-A740-4A0A-811D-A1F37908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07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AE85-A747-415A-A278-6034DEA53BC8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4604-A740-4A0A-811D-A1F37908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25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AE85-A747-415A-A278-6034DEA53BC8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4604-A740-4A0A-811D-A1F37908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42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AE85-A747-415A-A278-6034DEA53BC8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4604-A740-4A0A-811D-A1F37908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11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AE85-A747-415A-A278-6034DEA53BC8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4604-A740-4A0A-811D-A1F37908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64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AE85-A747-415A-A278-6034DEA53BC8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4604-A740-4A0A-811D-A1F37908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77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AE85-A747-415A-A278-6034DEA53BC8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4604-A740-4A0A-811D-A1F37908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48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2AE85-A747-415A-A278-6034DEA53BC8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4604-A740-4A0A-811D-A1F37908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61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2AE85-A747-415A-A278-6034DEA53BC8}" type="datetimeFigureOut">
              <a:rPr lang="ru-RU" smtClean="0"/>
              <a:t>09.10.2019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4604-A740-4A0A-811D-A1F37908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77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kola21-stavropol.ru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43666" y="2204864"/>
            <a:ext cx="54966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Инструктирование </a:t>
            </a:r>
            <a:r>
              <a:rPr lang="ru-RU" sz="3200" b="1" dirty="0"/>
              <a:t>сотрудников </a:t>
            </a:r>
            <a:r>
              <a:rPr lang="ru-RU" sz="3200" b="1" dirty="0" smtClean="0"/>
              <a:t>по </a:t>
            </a:r>
            <a:r>
              <a:rPr lang="ru-RU" sz="3200" b="1" dirty="0"/>
              <a:t>вопросам обеспечения доступности для инвалидов услуг и объектов, на которых они предоставляются, </a:t>
            </a:r>
            <a:endParaRPr lang="ru-RU" sz="3200" b="1" dirty="0" smtClean="0"/>
          </a:p>
          <a:p>
            <a:pPr algn="ctr"/>
            <a:r>
              <a:rPr lang="ru-RU" sz="3200" b="1" dirty="0" smtClean="0"/>
              <a:t>оказания </a:t>
            </a:r>
            <a:r>
              <a:rPr lang="ru-RU" sz="3200" b="1" dirty="0"/>
              <a:t>при этом необходимой </a:t>
            </a:r>
            <a:r>
              <a:rPr lang="ru-RU" sz="3200" b="1" dirty="0" smtClean="0"/>
              <a:t>помощи инвалидам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1" y="-17589"/>
            <a:ext cx="2200275" cy="20859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20652"/>
            <a:ext cx="218122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87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>Доступность объектов </a:t>
            </a:r>
            <a:br>
              <a:rPr lang="ru-RU" b="1" dirty="0" smtClean="0"/>
            </a:br>
            <a:r>
              <a:rPr lang="ru-RU" b="1" dirty="0" smtClean="0"/>
              <a:t>социальной инфраструктуры</a:t>
            </a:r>
            <a:br>
              <a:rPr lang="ru-RU" b="1" dirty="0" smtClean="0"/>
            </a:br>
            <a:r>
              <a:rPr lang="ru-RU" b="1" dirty="0" smtClean="0"/>
              <a:t> (ОСИ)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ОСИ классифицируются в соответствии с ведомственной (отраслевой) принадлежностью на объекты: </a:t>
            </a:r>
          </a:p>
          <a:p>
            <a:pPr lvl="0"/>
            <a:r>
              <a:rPr lang="ru-RU" dirty="0"/>
              <a:t>здравоохранения;</a:t>
            </a:r>
          </a:p>
          <a:p>
            <a:pPr lvl="0"/>
            <a:r>
              <a:rPr lang="ru-RU" dirty="0"/>
              <a:t>образования;</a:t>
            </a:r>
          </a:p>
          <a:p>
            <a:pPr lvl="0"/>
            <a:r>
              <a:rPr lang="ru-RU" dirty="0"/>
              <a:t>социальной защиты населения;</a:t>
            </a:r>
          </a:p>
          <a:p>
            <a:pPr lvl="0"/>
            <a:r>
              <a:rPr lang="ru-RU" dirty="0"/>
              <a:t>физической культуры и спорта;</a:t>
            </a:r>
          </a:p>
          <a:p>
            <a:pPr lvl="0"/>
            <a:r>
              <a:rPr lang="ru-RU" dirty="0"/>
              <a:t>культуры;</a:t>
            </a:r>
          </a:p>
          <a:p>
            <a:pPr lvl="0"/>
            <a:r>
              <a:rPr lang="ru-RU" dirty="0"/>
              <a:t>транспорта;</a:t>
            </a:r>
          </a:p>
          <a:p>
            <a:pPr lvl="0"/>
            <a:r>
              <a:rPr lang="ru-RU" dirty="0"/>
              <a:t>связи и информации;</a:t>
            </a:r>
          </a:p>
          <a:p>
            <a:pPr lvl="0"/>
            <a:r>
              <a:rPr lang="ru-RU" dirty="0"/>
              <a:t>жилые здания;</a:t>
            </a:r>
          </a:p>
          <a:p>
            <a:pPr lvl="0"/>
            <a:r>
              <a:rPr lang="ru-RU" dirty="0"/>
              <a:t>объекты сферы услуг и потребительского рынка.</a:t>
            </a:r>
          </a:p>
          <a:p>
            <a:r>
              <a:rPr lang="ru-RU" dirty="0"/>
              <a:t>места приложения </a:t>
            </a:r>
            <a:r>
              <a:rPr lang="ru-RU" dirty="0" smtClean="0"/>
              <a:t>труда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2991"/>
            <a:ext cx="1590394" cy="15077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179" y="2276872"/>
            <a:ext cx="2994992" cy="299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945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dirty="0"/>
              <a:t>Доступность объектов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социальной </a:t>
            </a:r>
            <a:r>
              <a:rPr lang="ru-RU" b="1" dirty="0"/>
              <a:t>инфраструктуры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kern="150" dirty="0">
                <a:latin typeface="Times New Roman"/>
                <a:ea typeface="SimSun"/>
              </a:rPr>
              <a:t>«разумное приспособление»</a:t>
            </a:r>
            <a:r>
              <a:rPr lang="ru-RU" kern="150" dirty="0">
                <a:latin typeface="Times New Roman"/>
                <a:ea typeface="SimSun"/>
              </a:rPr>
              <a:t> </a:t>
            </a:r>
            <a:r>
              <a:rPr lang="ru-RU" kern="150" dirty="0" smtClean="0">
                <a:latin typeface="Times New Roman"/>
                <a:ea typeface="SimSun"/>
              </a:rPr>
              <a:t>-</a:t>
            </a:r>
            <a:r>
              <a:rPr lang="ru-RU" sz="2400" kern="150" dirty="0" smtClean="0">
                <a:latin typeface="Times New Roman"/>
                <a:ea typeface="SimSun"/>
              </a:rPr>
              <a:t>речь </a:t>
            </a:r>
            <a:r>
              <a:rPr lang="ru-RU" sz="2400" kern="150" dirty="0">
                <a:latin typeface="Times New Roman"/>
                <a:ea typeface="SimSun"/>
              </a:rPr>
              <a:t>идет о разумном, с точки зрения соизмерения необходимости и возможности, приспособлении окружающей обстановки под нужды </a:t>
            </a:r>
            <a:r>
              <a:rPr lang="ru-RU" sz="2400" kern="150" dirty="0" smtClean="0">
                <a:latin typeface="Times New Roman"/>
                <a:ea typeface="SimSun"/>
              </a:rPr>
              <a:t>инвалида. С </a:t>
            </a:r>
            <a:r>
              <a:rPr lang="ru-RU" sz="2400" kern="150" dirty="0">
                <a:latin typeface="Times New Roman"/>
                <a:ea typeface="SimSun"/>
              </a:rPr>
              <a:t>обязательным учетом, с одной стороны, его потребностей и, с другой стороны, имеющихся организационных, технических и финансовых возможностей их </a:t>
            </a:r>
            <a:r>
              <a:rPr lang="ru-RU" sz="2400" kern="150" dirty="0" smtClean="0">
                <a:latin typeface="Times New Roman"/>
                <a:ea typeface="SimSun"/>
              </a:rPr>
              <a:t>удовлетворения.</a:t>
            </a:r>
          </a:p>
          <a:p>
            <a:r>
              <a:rPr lang="ru-RU" sz="2400" dirty="0" smtClean="0"/>
              <a:t>За </a:t>
            </a:r>
            <a:r>
              <a:rPr lang="ru-RU" sz="2400" dirty="0"/>
              <a:t>неисполнение законодательства об обеспечении доступной среды для инвалидов установлена административная ответственность в виде штрафа в следующих размерах:</a:t>
            </a:r>
          </a:p>
          <a:p>
            <a:r>
              <a:rPr lang="ru-RU" sz="2400" dirty="0"/>
              <a:t>- уклонение от исполнения требований доступности для инвалидов объектов инженерной, транспортной и социальной инфраструктур - от  2  до 3 тысяч рублей для должностных лиц; от  20 до 30 тысяч рублей для юридических лиц;</a:t>
            </a:r>
          </a:p>
          <a:p>
            <a:r>
              <a:rPr lang="ru-RU" sz="2400" dirty="0" smtClean="0"/>
              <a:t>(</a:t>
            </a:r>
            <a:r>
              <a:rPr lang="x-none" sz="2400" smtClean="0"/>
              <a:t>Ст</a:t>
            </a:r>
            <a:r>
              <a:rPr lang="x-none" sz="2400"/>
              <a:t>. 9.13  Кодекса РФ об административных </a:t>
            </a:r>
            <a:r>
              <a:rPr lang="x-none" sz="2400" smtClean="0"/>
              <a:t>правонарушениях</a:t>
            </a:r>
            <a:r>
              <a:rPr lang="ru-RU" sz="2400" dirty="0" smtClean="0"/>
              <a:t>)</a:t>
            </a:r>
            <a:endParaRPr lang="ru-RU" sz="2400" dirty="0"/>
          </a:p>
          <a:p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0760"/>
            <a:ext cx="1684616" cy="1597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881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dirty="0"/>
              <a:t>Обеспечение доступности для инвалидов общего образования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 российском законодательстве используется термин </a:t>
            </a:r>
            <a:r>
              <a:rPr lang="ru-RU" b="1" dirty="0"/>
              <a:t>«обучающийся с ограниченными возможностями здоровья</a:t>
            </a:r>
            <a:r>
              <a:rPr lang="ru-RU" b="1" dirty="0" smtClean="0"/>
              <a:t>» ОВЗ, </a:t>
            </a:r>
            <a:r>
              <a:rPr lang="ru-RU" dirty="0"/>
              <a:t>который обозначает физическое 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условий. </a:t>
            </a:r>
            <a:r>
              <a:rPr lang="x-none"/>
              <a:t>Ст. 2 Федерального закона от 29 декабря 2012 г. № 273-ФЗ «Об образовании в Российской Федерации</a:t>
            </a:r>
            <a:r>
              <a:rPr lang="x-none" smtClean="0"/>
              <a:t>».</a:t>
            </a:r>
            <a:r>
              <a:rPr lang="ru-RU" dirty="0"/>
              <a:t> Под </a:t>
            </a:r>
            <a:r>
              <a:rPr lang="ru-RU" b="1" dirty="0"/>
              <a:t>специальными условиями</a:t>
            </a:r>
            <a:r>
              <a:rPr lang="ru-RU" dirty="0"/>
              <a:t> для получения образования обучающимися с ОВЗ следует понимать особые требования к </a:t>
            </a:r>
            <a:r>
              <a:rPr lang="ru-RU" b="1" dirty="0"/>
              <a:t>материально-технической составляющей образовательной организации, организации образовательного процесса, содержанию образовательных программ, </a:t>
            </a:r>
            <a:r>
              <a:rPr lang="ru-RU" dirty="0"/>
              <a:t>адаптированные под возможности обучающихся с ОВЗ и обеспечивающие получение ими полноценного образования соответствующего уровня.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41" y="30760"/>
            <a:ext cx="1457742" cy="138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495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dirty="0"/>
              <a:t>Организация образовательной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/>
                <a:ea typeface="Calibri"/>
              </a:rPr>
              <a:t>Содержание </a:t>
            </a:r>
            <a:r>
              <a:rPr lang="ru-RU" dirty="0">
                <a:latin typeface="Times New Roman"/>
                <a:ea typeface="Calibri"/>
              </a:rPr>
              <a:t>образования при получении основного общего образования определяется в соответствии с </a:t>
            </a:r>
            <a:r>
              <a:rPr lang="ru-RU" b="1" dirty="0">
                <a:latin typeface="Times New Roman"/>
                <a:ea typeface="Calibri"/>
              </a:rPr>
              <a:t>адаптированной образовательной программой</a:t>
            </a:r>
            <a:r>
              <a:rPr lang="ru-RU" dirty="0">
                <a:latin typeface="Times New Roman"/>
                <a:ea typeface="Calibri"/>
              </a:rPr>
              <a:t>, разрабатываемой образовательной организацией, исходя из требований федерального государственного образовательного стандарта основного общего </a:t>
            </a:r>
            <a:r>
              <a:rPr lang="ru-RU" dirty="0" smtClean="0">
                <a:latin typeface="Times New Roman"/>
                <a:ea typeface="Calibri"/>
              </a:rPr>
              <a:t>образования (ФГОС). </a:t>
            </a:r>
            <a:r>
              <a:rPr lang="ru-RU" dirty="0">
                <a:latin typeface="Times New Roman"/>
                <a:ea typeface="Calibri"/>
              </a:rPr>
              <a:t>Адаптированная образовательная программа основывается на реализуемой в организации основной образовательной программе с учетом индивидуальных образовательных потребностей обучающихся с </a:t>
            </a:r>
            <a:r>
              <a:rPr lang="ru-RU" dirty="0" smtClean="0">
                <a:latin typeface="Times New Roman"/>
                <a:ea typeface="Calibri"/>
              </a:rPr>
              <a:t>ОВЗ.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/>
                <a:ea typeface="Calibri"/>
                <a:cs typeface="Times New Roman"/>
              </a:rPr>
              <a:t>Приказ </a:t>
            </a:r>
            <a:r>
              <a:rPr lang="ru-RU" sz="2600" dirty="0" err="1">
                <a:latin typeface="Times New Roman"/>
                <a:ea typeface="Calibri"/>
                <a:cs typeface="Times New Roman"/>
              </a:rPr>
              <a:t>Минобрнауки</a:t>
            </a:r>
            <a:r>
              <a:rPr lang="ru-RU" sz="2600" dirty="0">
                <a:latin typeface="Times New Roman"/>
                <a:ea typeface="Calibri"/>
                <a:cs typeface="Times New Roman"/>
              </a:rPr>
              <a:t> России от 17 декабря 2010 г. № 1897 «Об утверждении федерального государственного образовательного стандарта основного общего образования» (п. 2)</a:t>
            </a:r>
            <a:endParaRPr lang="ru-RU" sz="2600" dirty="0"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148"/>
            <a:ext cx="1475656" cy="139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758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/>
              <a:t>Инклюзивное образование</a:t>
            </a:r>
            <a:endParaRPr lang="ru-RU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5952381" cy="335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4869160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Лучшая инклюзивная школа по итогам II Всероссийского конкурса «Инклюзивная школа России – 2015» МБОУ СОШ № 21 г. Ставрополь. На сайте  </a:t>
            </a:r>
            <a:r>
              <a:rPr lang="ru-RU" u="sng" dirty="0">
                <a:hlinkClick r:id="rId3"/>
              </a:rPr>
              <a:t>www.shkola21-stavropol.ru</a:t>
            </a:r>
            <a:r>
              <a:rPr lang="ru-RU" dirty="0"/>
              <a:t> можно ознакомиться с опытом работы школы в соответствии с программой «Построение системы инклюзивного образования в условиях современного общеобразовательного учреждения»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148"/>
            <a:ext cx="1475656" cy="139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60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/>
              <a:t>О работе с инвалидами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	</a:t>
            </a:r>
            <a:r>
              <a:rPr lang="ru-RU" sz="2600" dirty="0" smtClean="0">
                <a:latin typeface="Times New Roman"/>
                <a:ea typeface="Calibri"/>
                <a:cs typeface="Times New Roman"/>
              </a:rPr>
              <a:t>Основным </a:t>
            </a:r>
            <a:r>
              <a:rPr lang="ru-RU" sz="2600" dirty="0">
                <a:latin typeface="Times New Roman"/>
                <a:ea typeface="Calibri"/>
                <a:cs typeface="Times New Roman"/>
              </a:rPr>
              <a:t>международным документом, устанавливающим права инвалидов во всем мире, является </a:t>
            </a:r>
            <a:r>
              <a:rPr lang="ru-RU" sz="2600" b="1" dirty="0">
                <a:latin typeface="Times New Roman"/>
                <a:ea typeface="Calibri"/>
                <a:cs typeface="Times New Roman"/>
              </a:rPr>
              <a:t>Конвенция о правах инвалидов</a:t>
            </a:r>
            <a:r>
              <a:rPr lang="ru-RU" sz="2600" dirty="0">
                <a:latin typeface="Times New Roman"/>
                <a:ea typeface="Calibri"/>
                <a:cs typeface="Times New Roman"/>
              </a:rPr>
              <a:t>, принятая Генеральной Ассамблеей ООН 13 декабря 2006 г.</a:t>
            </a:r>
            <a:endParaRPr lang="ru-RU" sz="2600" dirty="0"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/>
                <a:ea typeface="Calibri"/>
              </a:rPr>
              <a:t>Данная </a:t>
            </a:r>
            <a:r>
              <a:rPr lang="ru-RU" sz="2800" dirty="0">
                <a:latin typeface="Times New Roman"/>
                <a:ea typeface="Calibri"/>
              </a:rPr>
              <a:t>Конвенция после ратификации ее Российской Федерацией 25 сентября 2012 г. в соответствии со статьей 15 Конституции РФ стала частью российского законодательства. 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7348"/>
            <a:ext cx="1763688" cy="167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72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4000" b="1" dirty="0" smtClean="0"/>
              <a:t>Конвенция о правах инвалидов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028343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Конвенции установлено, что ее цель заключается в поощрении, защите и обеспечении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полного и равного осуществления всеми инвалидами всех прав человека и основных свобод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в поощрении уважения присущего им достоинства.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статье 3 Конвенции закреплен ряд принципов, на которых базируются все ее остальные положения. К этим принципам, в частности, относятся: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полное и эффективное вовлечение и включение в общество;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равенство возможностей;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недискриминация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доступность.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6" y="5826"/>
            <a:ext cx="1408090" cy="133494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449" y="4725144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47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/>
              <a:t>Разумное приспособление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412776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/>
                <a:ea typeface="Calibri"/>
              </a:rPr>
              <a:t>	Доступность </a:t>
            </a:r>
            <a:r>
              <a:rPr lang="ru-RU" sz="2400" dirty="0">
                <a:latin typeface="Times New Roman"/>
                <a:ea typeface="Calibri"/>
              </a:rPr>
              <a:t>для инвалидов достигается с помощью </a:t>
            </a:r>
            <a:r>
              <a:rPr lang="ru-RU" sz="2400" b="1" dirty="0">
                <a:latin typeface="Times New Roman"/>
                <a:ea typeface="Calibri"/>
              </a:rPr>
              <a:t>разумного приспособления</a:t>
            </a:r>
            <a:r>
              <a:rPr lang="ru-RU" sz="2400" dirty="0">
                <a:latin typeface="Times New Roman"/>
                <a:ea typeface="Calibri"/>
              </a:rPr>
              <a:t>. </a:t>
            </a:r>
            <a:r>
              <a:rPr lang="ru-RU" sz="2400" dirty="0"/>
              <a:t>Разумное приспособление заключается в том, что деятельность организации приспосабливается для инвалидов двумя способами.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b="1" dirty="0" smtClean="0"/>
              <a:t>Во-первых</a:t>
            </a:r>
            <a:r>
              <a:rPr lang="ru-RU" sz="2400" dirty="0"/>
              <a:t>, обеспечивается доступность зданий и сооружений данной организации путем оборудования их пандусами, широкими дверными проемами, надписями шрифтом Брайля, и т.п.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b="1" dirty="0" smtClean="0"/>
              <a:t>Во-вторых</a:t>
            </a:r>
            <a:r>
              <a:rPr lang="ru-RU" sz="2400" dirty="0"/>
              <a:t>, обеспечивается доступность для инвалидов услуг этих организаций путем изменения порядка их предоставления, оказания инвалидам дополнительной помощи при их получении, и т.п.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1363"/>
            <a:ext cx="1467656" cy="139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465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96143"/>
          </a:xfrm>
        </p:spPr>
        <p:txBody>
          <a:bodyPr/>
          <a:lstStyle/>
          <a:p>
            <a:pPr algn="r"/>
            <a:r>
              <a:rPr lang="ru-RU" b="1" dirty="0" smtClean="0"/>
              <a:t>О работе с инвалидами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8865" y="1726414"/>
            <a:ext cx="7901607" cy="4438890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</a:rPr>
              <a:t>Инвалидом в российском правовом поле считают в соответствие с Федеральным законом «О социальной защите инвалидов в Российской Федерации» от 24.11.1995 №181-ФЗ</a:t>
            </a:r>
          </a:p>
          <a:p>
            <a:pPr algn="l"/>
            <a:r>
              <a:rPr lang="ru-RU" sz="2000" b="1" dirty="0" smtClean="0">
                <a:solidFill>
                  <a:schemeClr val="tx1"/>
                </a:solidFill>
              </a:rPr>
              <a:t>лицо</a:t>
            </a:r>
            <a:r>
              <a:rPr lang="ru-RU" sz="2000" b="1" dirty="0">
                <a:solidFill>
                  <a:schemeClr val="tx1"/>
                </a:solidFill>
              </a:rPr>
              <a:t>, которое имеет нарушение здоровья со стойким расстройством функций организма, обусловленное заболеваниями, последствиями травм или дефектами, приводящее к ограничению жизнедеятельности и вызывающее необходимость его социальной </a:t>
            </a:r>
            <a:r>
              <a:rPr lang="ru-RU" sz="2000" b="1" dirty="0" smtClean="0">
                <a:solidFill>
                  <a:schemeClr val="tx1"/>
                </a:solidFill>
              </a:rPr>
              <a:t>защиты</a:t>
            </a:r>
            <a:r>
              <a:rPr lang="ru-RU" sz="2000" b="1" dirty="0" smtClean="0"/>
              <a:t>.</a:t>
            </a: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Установление инвалидности у взрослых и детей осуществляется при предоставлении государственной услуги по проведению медико-социальной экспертизы. Для выполнения этой услуги в РФ функционируют федеральные учреждения медико-социальной экспертизы, подведомственные Министерству труда и социальной защиты Российской Федерации.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" y="-1778"/>
            <a:ext cx="1822887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421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430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Классификация 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форм </a:t>
            </a:r>
            <a:r>
              <a:rPr lang="ru-RU" b="1" dirty="0"/>
              <a:t>инвалидности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629825"/>
              </p:ext>
            </p:extLst>
          </p:nvPr>
        </p:nvGraphicFramePr>
        <p:xfrm>
          <a:off x="457200" y="1600200"/>
          <a:ext cx="8229600" cy="5222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Буквенное обозначение </a:t>
                      </a:r>
                      <a:endParaRPr lang="ru-RU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Формы инвалидности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Графическое изображение</a:t>
                      </a:r>
                      <a:endParaRPr lang="ru-RU" sz="11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2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Инвалиды, передвигающиеся на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креслах-колясках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200" dirty="0">
                        <a:solidFill>
                          <a:srgbClr val="2D2D2D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2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Инвалиды с нарушениями опорно-двигательного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аппарата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000" dirty="0">
                        <a:solidFill>
                          <a:srgbClr val="2D2D2D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2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Инвалиды с нарушениями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зрения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8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  <a:endParaRPr lang="ru-RU" sz="2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Инвалиды с нарушениями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слуха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800" dirty="0" smtClean="0">
                        <a:effectLst/>
                        <a:latin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b="1" dirty="0"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  <a:endParaRPr lang="ru-RU" sz="24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Инвалиды с нарушениями умственного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развития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200" dirty="0">
                        <a:solidFill>
                          <a:srgbClr val="2D2D2D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5" name="Рисунок 34" descr="Об утверждении методики формирования и обновления карт доступности объектов и услуг, отображающих сравниваемую информацию о доступности объектов и услуг для инвалидов и других маломобильных групп населени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803" y="2407940"/>
            <a:ext cx="447675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6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368" y="4221088"/>
            <a:ext cx="4953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893" y="3284984"/>
            <a:ext cx="4762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8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943" y="5085184"/>
            <a:ext cx="4381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435" y="6237312"/>
            <a:ext cx="4381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675"/>
            <a:ext cx="1382933" cy="131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3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ru-RU" sz="3600" b="1" dirty="0">
                <a:ea typeface="Times New Roman"/>
                <a:cs typeface="Times New Roman"/>
              </a:rPr>
              <a:t>ДЕКЛАРАЦИЯ НЕЗАВИСИМОСТИ ИНВАЛИДА</a:t>
            </a:r>
            <a:r>
              <a:rPr lang="ru-RU" sz="3600" b="1" dirty="0">
                <a:ea typeface="Calibri"/>
                <a:cs typeface="Times New Roman"/>
              </a:rPr>
              <a:t/>
            </a:r>
            <a:br>
              <a:rPr lang="ru-RU" sz="3600" b="1" dirty="0">
                <a:ea typeface="Calibri"/>
                <a:cs typeface="Times New Roman"/>
              </a:rPr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Не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рассматривайте мою инвалидность как проблему.  </a:t>
            </a:r>
            <a:endParaRPr lang="ru-RU" sz="2000" dirty="0"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  <a:tabLst>
                <a:tab pos="2286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Не надо меня жалеть, я не так слаб, как кажется.  </a:t>
            </a:r>
            <a:endParaRPr lang="ru-RU" sz="2000" dirty="0"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  <a:tabLst>
                <a:tab pos="228600" algn="l"/>
              </a:tabLs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Не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пытайтесь руководить мною. Я имею право на собственную жизнь, как любая личность.  </a:t>
            </a:r>
            <a:endParaRPr lang="ru-RU" sz="2000" dirty="0"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  <a:tabLst>
                <a:tab pos="228600" algn="l"/>
              </a:tabLs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Признайте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, что реальной проблемой, с которой сталкиваются инвалиды, является их социальное обесценивание и притеснение, предубежденное отношение к ним.  </a:t>
            </a:r>
            <a:endParaRPr lang="ru-RU" sz="2000" dirty="0"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  <a:tabLst>
                <a:tab pos="2286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Поддержите меня, чтобы я мог по мере сил внести свой вклад в общество.  </a:t>
            </a:r>
            <a:endParaRPr lang="ru-RU" sz="2000" dirty="0"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  <a:tabLst>
                <a:tab pos="228600" algn="l"/>
              </a:tabLst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Помогите мне познать то, что я хочу. </a:t>
            </a:r>
            <a:endParaRPr lang="ru-RU" sz="2000" dirty="0">
              <a:ea typeface="Times New Roman"/>
              <a:cs typeface="Times New Roman"/>
            </a:endParaRPr>
          </a:p>
          <a:p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30" y="-26023"/>
            <a:ext cx="1745498" cy="165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918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Этика общения</a:t>
            </a:r>
            <a:endParaRPr lang="ru-RU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3865"/>
            <a:ext cx="1872208" cy="17749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988840"/>
            <a:ext cx="3209925" cy="4467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0654" y="1620201"/>
            <a:ext cx="424847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Разработаны основные правила этики общения с инвалидами разных категорий.  </a:t>
            </a:r>
          </a:p>
          <a:p>
            <a:r>
              <a:rPr lang="ru-RU" sz="2000" dirty="0" smtClean="0"/>
              <a:t>Знание этих правил поможет установлению равноправных отношений с людьми с ограниченными возможностями:</a:t>
            </a:r>
            <a:endParaRPr lang="ru-RU" sz="2000" dirty="0"/>
          </a:p>
          <a:p>
            <a:pPr lvl="0"/>
            <a:endParaRPr lang="ru-RU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внимательно слушать инвалида и слышать его;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регулировать собственные эмоции, возникающие в процессе взаимодействия;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обеспечивать высокую культуру и этику взаимоотношений;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/>
              <a:t>цивилизовано противостоять манипулированию.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869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dirty="0"/>
              <a:t>О</a:t>
            </a:r>
            <a:r>
              <a:rPr lang="ru-RU" b="1" dirty="0" smtClean="0"/>
              <a:t>бщие </a:t>
            </a:r>
            <a:r>
              <a:rPr lang="ru-RU" b="1" dirty="0"/>
              <a:t>правила этикета при общении с инвалидами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i="1" dirty="0" smtClean="0"/>
              <a:t>Привлечение </a:t>
            </a:r>
            <a:r>
              <a:rPr lang="ru-RU" sz="2800" i="1" dirty="0"/>
              <a:t>внимания человека:</a:t>
            </a:r>
            <a:r>
              <a:rPr lang="ru-RU" sz="2800" dirty="0"/>
              <a:t> чтобы привлечь внимание человека, который плохо слышит, помашите ему рукой или похлопайте по плечу. Смотрите ему прямо в глаза и говорите четко, но имейте в виду, что не все люди, которые плохо слышат, могут читать по губам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Информация на ясном языке («легкое чтение») направлена на облегчение понимания информации лиц с нарушением умственного развития</a:t>
            </a:r>
            <a:endParaRPr lang="ru-RU" sz="28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15" y="0"/>
            <a:ext cx="1680582" cy="1593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063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788</Words>
  <Application>Microsoft Office PowerPoint</Application>
  <PresentationFormat>Экран (4:3)</PresentationFormat>
  <Paragraphs>77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SimSun</vt:lpstr>
      <vt:lpstr>Arial</vt:lpstr>
      <vt:lpstr>Calibri</vt:lpstr>
      <vt:lpstr>Symbol</vt:lpstr>
      <vt:lpstr>Times New Roman</vt:lpstr>
      <vt:lpstr>Тема Office</vt:lpstr>
      <vt:lpstr>Презентация PowerPoint</vt:lpstr>
      <vt:lpstr>О работе с инвалидами</vt:lpstr>
      <vt:lpstr>Конвенция о правах инвалидов</vt:lpstr>
      <vt:lpstr>Разумное приспособление</vt:lpstr>
      <vt:lpstr>О работе с инвалидами</vt:lpstr>
      <vt:lpstr> Классификация  форм инвалидности  </vt:lpstr>
      <vt:lpstr>ДЕКЛАРАЦИЯ НЕЗАВИСИМОСТИ ИНВАЛИДА </vt:lpstr>
      <vt:lpstr>Этика общения</vt:lpstr>
      <vt:lpstr>Общие правила этикета при общении с инвалидами</vt:lpstr>
      <vt:lpstr>Доступность объектов  социальной инфраструктуры  (ОСИ)</vt:lpstr>
      <vt:lpstr>Доступность объектов  социальной инфраструктуры</vt:lpstr>
      <vt:lpstr>Обеспечение доступности для инвалидов общего образования </vt:lpstr>
      <vt:lpstr>Организация образовательной деятельности</vt:lpstr>
      <vt:lpstr>Инклюзивное образование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работе с инвалидами</dc:title>
  <dc:creator>Family</dc:creator>
  <cp:lastModifiedBy>Family</cp:lastModifiedBy>
  <cp:revision>14</cp:revision>
  <cp:lastPrinted>2016-05-27T07:34:01Z</cp:lastPrinted>
  <dcterms:created xsi:type="dcterms:W3CDTF">2016-05-26T17:58:45Z</dcterms:created>
  <dcterms:modified xsi:type="dcterms:W3CDTF">2019-10-09T06:00:54Z</dcterms:modified>
</cp:coreProperties>
</file>