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1134" r:id="rId2"/>
    <p:sldId id="1133" r:id="rId3"/>
    <p:sldId id="990" r:id="rId4"/>
    <p:sldId id="1031" r:id="rId5"/>
    <p:sldId id="994" r:id="rId6"/>
    <p:sldId id="995" r:id="rId7"/>
    <p:sldId id="997" r:id="rId8"/>
    <p:sldId id="998" r:id="rId9"/>
    <p:sldId id="1000" r:id="rId10"/>
    <p:sldId id="1067" r:id="rId11"/>
    <p:sldId id="1001" r:id="rId12"/>
    <p:sldId id="1003" r:id="rId13"/>
    <p:sldId id="1005" r:id="rId14"/>
    <p:sldId id="1006" r:id="rId15"/>
    <p:sldId id="1007" r:id="rId16"/>
    <p:sldId id="1008" r:id="rId17"/>
    <p:sldId id="1009" r:id="rId18"/>
    <p:sldId id="1010" r:id="rId19"/>
    <p:sldId id="111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E2"/>
    <a:srgbClr val="0066CC"/>
    <a:srgbClr val="FFFFCC"/>
    <a:srgbClr val="DDFFDD"/>
    <a:srgbClr val="FEFDE3"/>
    <a:srgbClr val="FEF2E2"/>
    <a:srgbClr val="FEF5E8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26" autoAdjust="0"/>
    <p:restoredTop sz="95179" autoAdjust="0"/>
  </p:normalViewPr>
  <p:slideViewPr>
    <p:cSldViewPr>
      <p:cViewPr>
        <p:scale>
          <a:sx n="100" d="100"/>
          <a:sy n="100" d="100"/>
        </p:scale>
        <p:origin x="14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3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23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887A082-27F7-4BE7-B14D-4500DEA7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0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FB632-3942-4266-A6A1-8A5FF929C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2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0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96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712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421E6-09A8-487A-95D2-493ADBE02C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5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3F7B5-73C8-46A0-999D-6F50A521E4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82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B9859-C710-4341-B0CE-C16C3F42B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838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E9FEC-AA25-436E-AD71-14EC88B18C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5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95C36-CF3F-4A46-9A41-569999889B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38B82-3EA6-45DB-A756-07F11DC20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3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08A67-C59A-4162-995F-1C21CF6FF7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2CB2A-F855-4FD3-841B-7E59C50EDC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4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76910-F8D5-49DF-91A4-B87F0230C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B7FC6-7CA5-4514-A824-DD73585A9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273A9-8794-47A9-A9BB-0E8BDC9C41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6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79111CF-EA40-4D5B-AB92-0EC5E877D3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Технология </a:t>
            </a:r>
            <a:r>
              <a:rPr lang="ru-RU" sz="3600" b="1" dirty="0" err="1"/>
              <a:t>деятельностного</a:t>
            </a:r>
            <a:r>
              <a:rPr lang="ru-RU" sz="3600" b="1" dirty="0"/>
              <a:t> метода (ТДМ)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b="1" dirty="0"/>
              <a:t>1)Мотивация (самоопределение) к учебной деятельности.</a:t>
            </a:r>
          </a:p>
          <a:p>
            <a:r>
              <a:rPr lang="ru-RU" sz="1800" b="1" dirty="0"/>
              <a:t>2) Актуализация и фиксирование индивидуального</a:t>
            </a:r>
          </a:p>
          <a:p>
            <a:r>
              <a:rPr lang="ru-RU" sz="1800" b="1" dirty="0"/>
              <a:t>затруднения в пробном действии.</a:t>
            </a:r>
          </a:p>
          <a:p>
            <a:r>
              <a:rPr lang="ru-RU" sz="1800" b="1" dirty="0"/>
              <a:t>3) Выявление места и причины затруднения.</a:t>
            </a:r>
          </a:p>
          <a:p>
            <a:r>
              <a:rPr lang="ru-RU" sz="1800" b="1" dirty="0"/>
              <a:t>4) Построение проекта выхода из затруднения.</a:t>
            </a:r>
          </a:p>
          <a:p>
            <a:r>
              <a:rPr lang="ru-RU" sz="1800" b="1" dirty="0"/>
              <a:t>5) Реализация построенного проекта.</a:t>
            </a:r>
          </a:p>
          <a:p>
            <a:r>
              <a:rPr lang="ru-RU" sz="1800" b="1" dirty="0"/>
              <a:t>6) Первичное закрепление с проговариванием во</a:t>
            </a:r>
          </a:p>
          <a:p>
            <a:r>
              <a:rPr lang="ru-RU" sz="1800" b="1" dirty="0"/>
              <a:t>внешней речи.</a:t>
            </a:r>
          </a:p>
          <a:p>
            <a:r>
              <a:rPr lang="ru-RU" sz="1800" b="1" dirty="0"/>
              <a:t>7) Самостоятельная работа с самопроверкой</a:t>
            </a:r>
          </a:p>
          <a:p>
            <a:r>
              <a:rPr lang="ru-RU" sz="1800" b="1" dirty="0"/>
              <a:t>по эталону.</a:t>
            </a:r>
          </a:p>
          <a:p>
            <a:r>
              <a:rPr lang="ru-RU" sz="1800" b="1" dirty="0"/>
              <a:t>8) Включение в систему знаний и повторение.</a:t>
            </a:r>
          </a:p>
          <a:p>
            <a:r>
              <a:rPr lang="ru-RU" sz="1800" b="1" dirty="0"/>
              <a:t>9) Рефлексия учебной деятельности.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4186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7"/>
          <p:cNvPicPr>
            <a:picLocks noChangeAspect="1" noChangeArrowheads="1"/>
          </p:cNvPicPr>
          <p:nvPr/>
        </p:nvPicPr>
        <p:blipFill>
          <a:blip r:embed="rId2" cstate="print">
            <a:lum bright="-30000" contrast="72000"/>
          </a:blip>
          <a:srcRect/>
          <a:stretch>
            <a:fillRect/>
          </a:stretch>
        </p:blipFill>
        <p:spPr bwMode="auto">
          <a:xfrm>
            <a:off x="3347864" y="1484784"/>
            <a:ext cx="245216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275856" y="4509120"/>
            <a:ext cx="2571768" cy="616799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ЗНАЮ</a:t>
            </a:r>
          </a:p>
        </p:txBody>
      </p:sp>
      <p:pic>
        <p:nvPicPr>
          <p:cNvPr id="6" name="Рисунок 5" descr="Peterson8"/>
          <p:cNvPicPr>
            <a:picLocks noChangeAspect="1" noChangeArrowheads="1"/>
          </p:cNvPicPr>
          <p:nvPr/>
        </p:nvPicPr>
        <p:blipFill>
          <a:blip r:embed="rId3" cstate="print">
            <a:lum bright="-19000" contrast="58000"/>
          </a:blip>
          <a:srcRect/>
          <a:stretch>
            <a:fillRect/>
          </a:stretch>
        </p:blipFill>
        <p:spPr bwMode="auto">
          <a:xfrm>
            <a:off x="6228184" y="1412776"/>
            <a:ext cx="2520280" cy="3214709"/>
          </a:xfrm>
          <a:prstGeom prst="rect">
            <a:avLst/>
          </a:prstGeom>
          <a:noFill/>
          <a:ln w="88900">
            <a:solidFill>
              <a:srgbClr val="66FFFF"/>
            </a:solidFill>
            <a:miter lim="800000"/>
            <a:headEnd/>
            <a:tailEnd/>
          </a:ln>
          <a:effectLst>
            <a:outerShdw blurRad="54991" dist="17780" dir="5400000" algn="ctr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156176" y="4509120"/>
            <a:ext cx="2571768" cy="626500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 УЗНАТЬ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75856" y="1340768"/>
            <a:ext cx="257233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ПРИЧИНА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5429256" y="5286388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  <p:sp>
        <p:nvSpPr>
          <p:cNvPr id="11" name="Oval 36"/>
          <p:cNvSpPr>
            <a:spLocks noChangeArrowheads="1"/>
          </p:cNvSpPr>
          <p:nvPr/>
        </p:nvSpPr>
        <p:spPr bwMode="auto">
          <a:xfrm>
            <a:off x="8215338" y="5286388"/>
            <a:ext cx="428628" cy="434981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56176" y="1340768"/>
            <a:ext cx="257176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Ц Е Л Ь</a:t>
            </a:r>
          </a:p>
        </p:txBody>
      </p:sp>
      <p:sp>
        <p:nvSpPr>
          <p:cNvPr id="30742" name="Text Box 7"/>
          <p:cNvSpPr txBox="1">
            <a:spLocks noChangeArrowheads="1"/>
          </p:cNvSpPr>
          <p:nvPr/>
        </p:nvSpPr>
        <p:spPr bwMode="auto">
          <a:xfrm>
            <a:off x="285750" y="333375"/>
            <a:ext cx="8610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Затруднение – причина – цель.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pitchFamily="34" charset="0"/>
              </a:endParaRPr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>
                <a:latin typeface="Calibri" pitchFamily="34" charset="0"/>
              </a:endParaRPr>
            </a:p>
          </p:txBody>
        </p:sp>
      </p:grpSp>
      <p:pic>
        <p:nvPicPr>
          <p:cNvPr id="19" name="Picture 4" descr="06"/>
          <p:cNvPicPr>
            <a:picLocks noChangeAspect="1" noChangeArrowheads="1"/>
          </p:cNvPicPr>
          <p:nvPr/>
        </p:nvPicPr>
        <p:blipFill>
          <a:blip r:embed="rId4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323528" y="1412776"/>
            <a:ext cx="2448272" cy="3172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51520" y="1340768"/>
            <a:ext cx="2592288" cy="504056"/>
          </a:xfrm>
          <a:prstGeom prst="rect">
            <a:avLst/>
          </a:prstGeom>
          <a:solidFill>
            <a:srgbClr val="66FF66"/>
          </a:solidFill>
          <a:ln w="28575">
            <a:solidFill>
              <a:srgbClr val="66FF66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  <a:cs typeface="Arial" charset="0"/>
              </a:rPr>
              <a:t>ЗАТРУДНЕНИЕ</a:t>
            </a:r>
            <a:endParaRPr lang="ru-RU" sz="2000" b="1" spc="300" dirty="0">
              <a:solidFill>
                <a:srgbClr val="E91B4C"/>
              </a:solidFill>
              <a:latin typeface="Franklin Gothic Heavy" pitchFamily="34" charset="0"/>
              <a:cs typeface="Arial" charset="0"/>
            </a:endParaRP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51520" y="4509120"/>
            <a:ext cx="2571768" cy="616799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990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МОГУ</a:t>
            </a:r>
          </a:p>
        </p:txBody>
      </p:sp>
      <p:sp>
        <p:nvSpPr>
          <p:cNvPr id="22" name="Oval 36"/>
          <p:cNvSpPr>
            <a:spLocks noChangeArrowheads="1"/>
          </p:cNvSpPr>
          <p:nvPr/>
        </p:nvSpPr>
        <p:spPr bwMode="auto">
          <a:xfrm>
            <a:off x="2500298" y="5357826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097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097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873" y="594239"/>
            <a:ext cx="83327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841" y="1041821"/>
            <a:ext cx="7101620" cy="101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179616" y="3212976"/>
            <a:ext cx="5416719" cy="25168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ru-RU" sz="2300" b="1" dirty="0" smtClean="0">
                <a:latin typeface="Arial" charset="0"/>
              </a:rPr>
              <a:t>1.Какое </a:t>
            </a:r>
            <a:r>
              <a:rPr lang="ru-RU" sz="2300" b="1" dirty="0">
                <a:latin typeface="Arial" charset="0"/>
              </a:rPr>
              <a:t>знание строю, чему учусь</a:t>
            </a:r>
            <a:r>
              <a:rPr lang="ru-RU" sz="2300" b="1" dirty="0" smtClean="0">
                <a:latin typeface="Arial" charset="0"/>
              </a:rPr>
              <a:t>? </a:t>
            </a:r>
            <a:endParaRPr lang="ru-RU" sz="2300" b="1" dirty="0">
              <a:latin typeface="Arial" charset="0"/>
            </a:endParaRPr>
          </a:p>
          <a:p>
            <a:pPr marL="457200" indent="-457200">
              <a:spcAft>
                <a:spcPct val="15000"/>
              </a:spcAft>
            </a:pPr>
            <a:r>
              <a:rPr lang="ru-RU" sz="2000" b="1" i="1" dirty="0">
                <a:latin typeface="Arial" charset="0"/>
              </a:rPr>
              <a:t>                    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000" b="1" i="1" dirty="0">
                <a:solidFill>
                  <a:srgbClr val="009999"/>
                </a:solidFill>
                <a:latin typeface="Arial" charset="0"/>
              </a:rPr>
              <a:t>цель проекта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300" b="1" dirty="0">
                <a:latin typeface="Arial" charset="0"/>
              </a:rPr>
              <a:t>  Как строю и с помощью чего?</a:t>
            </a:r>
          </a:p>
          <a:p>
            <a:pPr marL="457200" indent="-457200" algn="just">
              <a:spcAft>
                <a:spcPct val="15000"/>
              </a:spcAft>
            </a:pPr>
            <a:r>
              <a:rPr lang="ru-RU" sz="2300" b="1" dirty="0">
                <a:latin typeface="Arial" charset="0"/>
              </a:rPr>
              <a:t>	    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 (</a:t>
            </a:r>
            <a:r>
              <a:rPr lang="ru-RU" sz="2000" b="1" i="1" dirty="0">
                <a:solidFill>
                  <a:srgbClr val="009999"/>
                </a:solidFill>
                <a:latin typeface="Arial" charset="0"/>
              </a:rPr>
              <a:t>выбор способа и средств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  <a:spcAft>
                <a:spcPct val="15000"/>
              </a:spcAft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300" b="1" dirty="0">
                <a:latin typeface="Arial" charset="0"/>
              </a:rPr>
              <a:t>  План построения нового знания. </a:t>
            </a:r>
          </a:p>
        </p:txBody>
      </p:sp>
      <p:pic>
        <p:nvPicPr>
          <p:cNvPr id="8" name="Picture 6" descr="Peterson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616" y="4902369"/>
            <a:ext cx="1260538" cy="142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eterson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030" y="3312467"/>
            <a:ext cx="1128691" cy="129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51841" y="2058988"/>
            <a:ext cx="6932527" cy="86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33" y="1892859"/>
            <a:ext cx="8187235" cy="12534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301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301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84" y="507246"/>
            <a:ext cx="83518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268414"/>
            <a:ext cx="7848872" cy="92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3059833" y="3356992"/>
            <a:ext cx="5256583" cy="2936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5000"/>
              </a:spcBef>
              <a:spcAft>
                <a:spcPct val="105000"/>
              </a:spcAft>
            </a:pPr>
            <a:r>
              <a:rPr lang="ru-RU" sz="22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200" b="1" dirty="0">
                <a:latin typeface="Arial" charset="0"/>
              </a:rPr>
              <a:t>  </a:t>
            </a:r>
            <a:r>
              <a:rPr lang="ru-RU" sz="2200" b="1" i="1" dirty="0">
                <a:latin typeface="Arial" charset="0"/>
              </a:rPr>
              <a:t>Реализация </a:t>
            </a:r>
            <a:r>
              <a:rPr lang="ru-RU" sz="2200" b="1" dirty="0">
                <a:latin typeface="Arial" charset="0"/>
              </a:rPr>
              <a:t>построенного проекта.</a:t>
            </a:r>
          </a:p>
          <a:p>
            <a:pPr marL="457200" indent="-457200">
              <a:spcBef>
                <a:spcPct val="15000"/>
              </a:spcBef>
              <a:spcAft>
                <a:spcPct val="105000"/>
              </a:spcAft>
            </a:pPr>
            <a:r>
              <a:rPr lang="ru-RU" sz="22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200" b="1" dirty="0">
                <a:latin typeface="Arial" charset="0"/>
              </a:rPr>
              <a:t> </a:t>
            </a:r>
            <a:r>
              <a:rPr lang="ru-RU" sz="2200" b="1" i="1" dirty="0">
                <a:latin typeface="Arial" charset="0"/>
              </a:rPr>
              <a:t>Фиксация </a:t>
            </a:r>
            <a:r>
              <a:rPr lang="ru-RU" sz="2200" b="1" dirty="0">
                <a:latin typeface="Arial" charset="0"/>
              </a:rPr>
              <a:t>нового знания в речи и </a:t>
            </a:r>
            <a:r>
              <a:rPr lang="ru-RU" sz="2200" b="1" dirty="0" err="1">
                <a:latin typeface="Arial" charset="0"/>
              </a:rPr>
              <a:t>знаково</a:t>
            </a:r>
            <a:r>
              <a:rPr lang="ru-RU" sz="2200" b="1" dirty="0">
                <a:latin typeface="Arial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2200" b="1" i="1" dirty="0">
                <a:solidFill>
                  <a:srgbClr val="FF0000"/>
                </a:solidFill>
                <a:latin typeface="Arial" charset="0"/>
              </a:rPr>
              <a:t>эталон</a:t>
            </a:r>
            <a:r>
              <a:rPr lang="ru-RU" sz="2200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ru-RU" sz="2200" b="1" i="1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marL="457200" indent="-457200">
              <a:spcBef>
                <a:spcPct val="15000"/>
              </a:spcBef>
              <a:spcAft>
                <a:spcPct val="105000"/>
              </a:spcAft>
            </a:pPr>
            <a:r>
              <a:rPr lang="ru-RU" sz="2200" b="1" i="1" dirty="0">
                <a:latin typeface="Arial" charset="0"/>
              </a:rPr>
              <a:t> </a:t>
            </a:r>
            <a:r>
              <a:rPr lang="ru-RU" sz="22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200" b="1" dirty="0">
                <a:latin typeface="Arial" charset="0"/>
              </a:rPr>
              <a:t>  </a:t>
            </a:r>
            <a:r>
              <a:rPr lang="ru-RU" sz="2200" b="1" i="1" dirty="0">
                <a:latin typeface="Arial" charset="0"/>
              </a:rPr>
              <a:t>Решение </a:t>
            </a:r>
            <a:r>
              <a:rPr lang="ru-RU" sz="2200" b="1" dirty="0">
                <a:latin typeface="Arial" charset="0"/>
              </a:rPr>
              <a:t>задачи, вызвавшей затруднение.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24" y="2099245"/>
            <a:ext cx="8159923" cy="11053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3573016"/>
            <a:ext cx="2304256" cy="2768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5072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5073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468313" y="476250"/>
            <a:ext cx="8135937" cy="3889375"/>
          </a:xfrm>
          <a:prstGeom prst="rect">
            <a:avLst/>
          </a:prstGeom>
          <a:solidFill>
            <a:srgbClr val="CCFFFF"/>
          </a:solidFill>
          <a:ln w="28575" cap="sq">
            <a:solidFill>
              <a:srgbClr val="0033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2051050" y="908050"/>
            <a:ext cx="6875463" cy="1868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40000"/>
              </a:spcBef>
            </a:pPr>
            <a:r>
              <a:rPr lang="ru-RU" sz="2200" b="1">
                <a:solidFill>
                  <a:srgbClr val="FF5050"/>
                </a:solidFill>
                <a:latin typeface="Arial" charset="0"/>
              </a:rPr>
              <a:t>                            ЭТАЛОН:</a:t>
            </a:r>
          </a:p>
          <a:p>
            <a:pPr marL="266700" indent="-266700">
              <a:spcBef>
                <a:spcPct val="50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1. Грамотный –</a:t>
            </a:r>
            <a:r>
              <a:rPr lang="ru-RU" sz="21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800" b="1" i="1">
                <a:latin typeface="Arial" charset="0"/>
              </a:rPr>
              <a:t>без математических ошибок.</a:t>
            </a:r>
            <a:endParaRPr lang="ru-RU" sz="1800" b="1">
              <a:latin typeface="Arial" charset="0"/>
            </a:endParaRPr>
          </a:p>
          <a:p>
            <a:pPr marL="266700" indent="-266700">
              <a:spcBef>
                <a:spcPct val="95000"/>
              </a:spcBef>
            </a:pPr>
            <a:r>
              <a:rPr lang="ru-RU" sz="2100" b="1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100" b="1">
                <a:latin typeface="Arial" charset="0"/>
              </a:rPr>
              <a:t> </a:t>
            </a:r>
            <a:r>
              <a:rPr lang="ru-RU" sz="2100" b="1">
                <a:solidFill>
                  <a:schemeClr val="accent2"/>
                </a:solidFill>
                <a:latin typeface="Arial" charset="0"/>
              </a:rPr>
              <a:t>Сконструирован учащимися</a:t>
            </a:r>
            <a:r>
              <a:rPr lang="ru-RU" sz="2100" b="1">
                <a:latin typeface="Arial" charset="0"/>
              </a:rPr>
              <a:t> на уроке ОНЗ –  </a:t>
            </a:r>
            <a:r>
              <a:rPr lang="ru-RU" sz="1800" b="1" i="1">
                <a:latin typeface="Arial" charset="0"/>
              </a:rPr>
              <a:t>хорошо им знаком и понятен.</a:t>
            </a:r>
            <a:r>
              <a:rPr lang="ru-RU" sz="2200" b="1">
                <a:solidFill>
                  <a:srgbClr val="FF5050"/>
                </a:solidFill>
                <a:latin typeface="Arial" charset="0"/>
              </a:rPr>
              <a:t>                             </a:t>
            </a:r>
            <a:endParaRPr lang="ru-RU" sz="1800" b="1" i="1">
              <a:latin typeface="Arial" charset="0"/>
            </a:endParaRPr>
          </a:p>
        </p:txBody>
      </p:sp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684213" y="3429000"/>
            <a:ext cx="7848600" cy="642938"/>
          </a:xfrm>
          <a:prstGeom prst="rect">
            <a:avLst/>
          </a:prstGeom>
          <a:solidFill>
            <a:srgbClr val="FFFFCC"/>
          </a:solidFill>
          <a:ln w="22225" cap="sq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endParaRPr lang="ru-RU" sz="100" b="1">
              <a:solidFill>
                <a:srgbClr val="FF5050"/>
              </a:solidFill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100" b="1">
                <a:solidFill>
                  <a:srgbClr val="FF5050"/>
                </a:solidFill>
                <a:latin typeface="Arial" charset="0"/>
              </a:rPr>
              <a:t>ЭТАЛОН –</a:t>
            </a:r>
            <a:r>
              <a:rPr lang="ru-RU" sz="2300" b="1">
                <a:solidFill>
                  <a:srgbClr val="FF5050"/>
                </a:solidFill>
                <a:latin typeface="Arial" charset="0"/>
              </a:rPr>
              <a:t> </a:t>
            </a:r>
            <a:r>
              <a:rPr lang="ru-RU" sz="2000" b="1" i="1">
                <a:latin typeface="Arial" charset="0"/>
              </a:rPr>
              <a:t>инструмент для решения  задач</a:t>
            </a:r>
            <a:r>
              <a:rPr lang="ru-RU" sz="2000" b="1" i="1"/>
              <a:t> </a:t>
            </a:r>
            <a:r>
              <a:rPr lang="ru-RU" sz="2000" b="1" i="1">
                <a:latin typeface="Arial" charset="0"/>
              </a:rPr>
              <a:t>данного типа</a:t>
            </a:r>
            <a:r>
              <a:rPr lang="ru-RU" sz="2000" b="1" i="1"/>
              <a:t>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endParaRPr lang="ru-RU" sz="1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7112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7113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476250"/>
            <a:ext cx="83820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395288" y="1444625"/>
            <a:ext cx="8280400" cy="865188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>
                <a:latin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 dirty="0">
                <a:latin typeface="Arial" charset="0"/>
              </a:rPr>
              <a:t>Применение нового знания в типовых заданиях</a:t>
            </a:r>
            <a:r>
              <a:rPr lang="ru-RU" sz="2300" b="1" dirty="0"/>
              <a:t>.</a:t>
            </a:r>
            <a:r>
              <a:rPr lang="ru-RU" sz="2300" dirty="0"/>
              <a:t>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 rot="10800000" flipV="1">
            <a:off x="3096906" y="3430587"/>
            <a:ext cx="5615857" cy="18466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300" b="1" dirty="0">
                <a:latin typeface="Arial" charset="0"/>
              </a:rPr>
              <a:t>  Решение типовых заданий  </a:t>
            </a:r>
          </a:p>
          <a:p>
            <a:pPr marL="457200" indent="-457200">
              <a:spcAft>
                <a:spcPct val="50000"/>
              </a:spcAft>
            </a:pPr>
            <a:r>
              <a:rPr lang="ru-RU" sz="2300" b="1" dirty="0">
                <a:latin typeface="Arial" charset="0"/>
              </a:rPr>
              <a:t>     на новое знание</a:t>
            </a:r>
          </a:p>
          <a:p>
            <a:pPr marL="457200" indent="-457200">
              <a:spcBef>
                <a:spcPct val="50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300" b="1" dirty="0">
                <a:latin typeface="Arial" charset="0"/>
              </a:rPr>
              <a:t>  Проговаривание во внешней речи</a:t>
            </a:r>
          </a:p>
          <a:p>
            <a:pPr marL="457200" indent="-457200" algn="ctr"/>
            <a:r>
              <a:rPr lang="ru-RU" sz="2200" b="1" dirty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200" b="1" i="1" dirty="0">
                <a:solidFill>
                  <a:srgbClr val="009999"/>
                </a:solidFill>
                <a:latin typeface="Arial" charset="0"/>
              </a:rPr>
              <a:t>всеми учащимися</a:t>
            </a:r>
            <a:r>
              <a:rPr lang="ru-RU" sz="2200" b="1" dirty="0">
                <a:solidFill>
                  <a:srgbClr val="009999"/>
                </a:solidFill>
                <a:latin typeface="Arial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5" y="3346072"/>
            <a:ext cx="2481418" cy="258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30689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420149"/>
            <a:ext cx="8136136" cy="6488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4916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4916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549275"/>
            <a:ext cx="83359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307926"/>
            <a:ext cx="83121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2698751" y="3558703"/>
            <a:ext cx="5976937" cy="291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100" b="1" dirty="0">
                <a:latin typeface="Arial" charset="0"/>
              </a:rPr>
              <a:t>  Выполнение самостоятельной работы</a:t>
            </a:r>
          </a:p>
          <a:p>
            <a:pPr marL="457200" indent="-457200"/>
            <a:r>
              <a:rPr lang="ru-RU" sz="2100" b="1" dirty="0">
                <a:latin typeface="Arial" charset="0"/>
              </a:rPr>
              <a:t>    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 (</a:t>
            </a:r>
            <a:r>
              <a:rPr lang="ru-RU" sz="2000" b="1" i="1" dirty="0">
                <a:solidFill>
                  <a:srgbClr val="009999"/>
                </a:solidFill>
                <a:latin typeface="Arial" charset="0"/>
              </a:rPr>
              <a:t>решение типовых заданий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0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100" b="1" dirty="0">
                <a:latin typeface="Arial" charset="0"/>
              </a:rPr>
              <a:t>  Самопроверка</a:t>
            </a:r>
          </a:p>
          <a:p>
            <a:pPr marL="457200" indent="-457200" algn="just"/>
            <a:r>
              <a:rPr lang="ru-RU" sz="2100" b="1" dirty="0">
                <a:latin typeface="Arial" charset="0"/>
              </a:rPr>
              <a:t>     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2000" b="1" i="1" dirty="0">
                <a:solidFill>
                  <a:srgbClr val="009999"/>
                </a:solidFill>
                <a:latin typeface="Arial" charset="0"/>
              </a:rPr>
              <a:t>по эталону для самопроверки</a:t>
            </a:r>
            <a:r>
              <a:rPr lang="ru-RU" sz="2000" b="1" dirty="0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0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300" b="1" dirty="0">
                <a:latin typeface="Arial" charset="0"/>
              </a:rPr>
              <a:t>  </a:t>
            </a:r>
            <a:r>
              <a:rPr lang="ru-RU" sz="2100" b="1" dirty="0">
                <a:latin typeface="Arial" charset="0"/>
              </a:rPr>
              <a:t>Коррекция ошибок</a:t>
            </a:r>
          </a:p>
          <a:p>
            <a:pPr marL="457200" indent="-457200">
              <a:spcBef>
                <a:spcPct val="80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ru-RU" sz="2300" b="1" dirty="0">
                <a:latin typeface="Arial" charset="0"/>
              </a:rPr>
              <a:t>.  </a:t>
            </a:r>
            <a:r>
              <a:rPr lang="ru-RU" sz="2100" b="1" dirty="0">
                <a:solidFill>
                  <a:srgbClr val="FF0000"/>
                </a:solidFill>
                <a:latin typeface="Arial" charset="0"/>
              </a:rPr>
              <a:t>Ситуация  успеха</a:t>
            </a:r>
          </a:p>
        </p:txBody>
      </p:sp>
      <p:pic>
        <p:nvPicPr>
          <p:cNvPr id="9" name="Picture 5" descr="Peterson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851" y="3861048"/>
            <a:ext cx="2049462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2195479"/>
            <a:ext cx="8312150" cy="13508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95288" y="492125"/>
            <a:ext cx="5473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000" dirty="0">
                <a:solidFill>
                  <a:srgbClr val="00B050"/>
                </a:solidFill>
                <a:latin typeface="Arial" charset="0"/>
              </a:rPr>
              <a:t>Эталон для самопроверки: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271463" y="287338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018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5148263" y="404813"/>
            <a:ext cx="3708400" cy="1187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реализация способа действия, соотнесенная с эталоном</a:t>
            </a:r>
          </a:p>
        </p:txBody>
      </p:sp>
      <p:sp>
        <p:nvSpPr>
          <p:cNvPr id="50182" name="Text Box 3"/>
          <p:cNvSpPr txBox="1">
            <a:spLocks noChangeArrowheads="1"/>
          </p:cNvSpPr>
          <p:nvPr/>
        </p:nvSpPr>
        <p:spPr bwMode="auto">
          <a:xfrm>
            <a:off x="684213" y="1628775"/>
            <a:ext cx="19812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000099"/>
                </a:solidFill>
                <a:latin typeface="Arial" charset="0"/>
              </a:rPr>
              <a:t>Пример: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71800" y="1879601"/>
            <a:ext cx="4087006" cy="4565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  <a:buAutoNum type="arabicPlain" startAt="9"/>
              <a:defRPr/>
            </a:pPr>
            <a:r>
              <a:rPr lang="ru-RU" sz="1800" b="1" dirty="0" smtClean="0">
                <a:latin typeface="Arial" charset="0"/>
              </a:rPr>
              <a:t>•  1  =</a:t>
            </a:r>
          </a:p>
          <a:p>
            <a:pPr eaLnBrk="1" hangingPunct="1">
              <a:lnSpc>
                <a:spcPct val="30000"/>
              </a:lnSpc>
              <a:spcBef>
                <a:spcPct val="30000"/>
              </a:spcBef>
              <a:spcAft>
                <a:spcPct val="30000"/>
              </a:spcAft>
              <a:defRPr/>
            </a:pPr>
            <a:r>
              <a:rPr lang="ru-RU" sz="1800" b="1" dirty="0" smtClean="0">
                <a:latin typeface="Arial" charset="0"/>
              </a:rPr>
              <a:t>1 •   3   =             7• 0 =         0 •  9 =</a:t>
            </a:r>
            <a:endParaRPr lang="ru-RU" sz="1800" b="1" dirty="0" smtClean="0"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9288" y="3894635"/>
            <a:ext cx="7777162" cy="1000274"/>
          </a:xfrm>
          <a:prstGeom prst="rect">
            <a:avLst/>
          </a:prstGeom>
          <a:solidFill>
            <a:srgbClr val="FFFFCC"/>
          </a:solidFill>
          <a:ln w="12700">
            <a:solidFill>
              <a:srgbClr val="FFCC99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sz="2100" b="1" dirty="0" smtClean="0">
                <a:latin typeface="Arial" charset="0"/>
              </a:rPr>
              <a:t>Эталон для самопроверки на новый способ действия:</a:t>
            </a:r>
          </a:p>
          <a:p>
            <a:pPr eaLnBrk="1" hangingPunct="1">
              <a:defRPr/>
            </a:pPr>
            <a:endParaRPr lang="ru-RU" sz="2000" b="1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ru-RU" sz="1800" b="1" dirty="0" smtClean="0">
                <a:latin typeface="Arial" charset="0"/>
              </a:rPr>
              <a:t>                   а •   1  =   1 • а = а            </a:t>
            </a:r>
            <a:r>
              <a:rPr lang="ru-RU" sz="1800" b="1" dirty="0" err="1" smtClean="0">
                <a:latin typeface="Arial" charset="0"/>
              </a:rPr>
              <a:t>а</a:t>
            </a:r>
            <a:r>
              <a:rPr lang="ru-RU" sz="1800" b="1" dirty="0" smtClean="0">
                <a:latin typeface="Arial" charset="0"/>
              </a:rPr>
              <a:t>  •  0  =  0  • а  =  0</a:t>
            </a:r>
            <a:endParaRPr lang="ru-RU" sz="1800" b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271463" y="287338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2233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52234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20713"/>
            <a:ext cx="82089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05" y="1402606"/>
            <a:ext cx="81962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3"/>
          <p:cNvSpPr txBox="1">
            <a:spLocks noChangeArrowheads="1"/>
          </p:cNvSpPr>
          <p:nvPr/>
        </p:nvSpPr>
        <p:spPr bwMode="auto">
          <a:xfrm>
            <a:off x="2627313" y="4137024"/>
            <a:ext cx="5473079" cy="23521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85000"/>
              </a:spcBef>
            </a:pPr>
            <a:r>
              <a:rPr lang="ru-RU" sz="1800" b="1" dirty="0" smtClean="0">
                <a:solidFill>
                  <a:srgbClr val="00B050"/>
                </a:solidFill>
                <a:latin typeface="Arial" charset="0"/>
              </a:rPr>
              <a:t>1.</a:t>
            </a:r>
            <a:r>
              <a:rPr lang="ru-RU" sz="1800" b="1" dirty="0" smtClean="0">
                <a:latin typeface="Arial" charset="0"/>
              </a:rPr>
              <a:t>Границы </a:t>
            </a:r>
            <a:r>
              <a:rPr lang="ru-RU" sz="1800" b="1" dirty="0">
                <a:latin typeface="Arial" charset="0"/>
              </a:rPr>
              <a:t>применимости нового </a:t>
            </a:r>
            <a:r>
              <a:rPr lang="ru-RU" sz="1800" b="1" dirty="0" smtClean="0">
                <a:latin typeface="Arial" charset="0"/>
              </a:rPr>
              <a:t>знания</a:t>
            </a:r>
            <a:endParaRPr lang="ru-RU" sz="1600" b="1" dirty="0">
              <a:latin typeface="Arial" charset="0"/>
            </a:endParaRPr>
          </a:p>
          <a:p>
            <a:pPr>
              <a:spcBef>
                <a:spcPct val="85000"/>
              </a:spcBef>
            </a:pPr>
            <a:r>
              <a:rPr lang="ru-RU" sz="2100" b="1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sz="2100" b="1" dirty="0">
                <a:latin typeface="Arial" charset="0"/>
              </a:rPr>
              <a:t>  </a:t>
            </a:r>
            <a:r>
              <a:rPr lang="ru-RU" sz="1800" b="1" dirty="0">
                <a:latin typeface="Arial" charset="0"/>
              </a:rPr>
              <a:t>Задания, в которых новое</a:t>
            </a:r>
          </a:p>
          <a:p>
            <a:pPr marL="457200" indent="-457200"/>
            <a:r>
              <a:rPr lang="ru-RU" sz="1800" b="1" dirty="0">
                <a:latin typeface="Arial" charset="0"/>
              </a:rPr>
              <a:t>     знание связывается с ранее изученными</a:t>
            </a:r>
          </a:p>
          <a:p>
            <a:pPr marL="457200" indent="-457200">
              <a:spcBef>
                <a:spcPct val="50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1800" b="1" dirty="0">
                <a:latin typeface="Arial" charset="0"/>
              </a:rPr>
              <a:t> Задания на повторение</a:t>
            </a:r>
          </a:p>
          <a:p>
            <a:pPr marL="457200" indent="-457200">
              <a:spcBef>
                <a:spcPct val="50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1800" b="1" dirty="0">
                <a:latin typeface="Arial" charset="0"/>
              </a:rPr>
              <a:t>  Задания на пропедевтику изучения</a:t>
            </a:r>
          </a:p>
          <a:p>
            <a:pPr marL="457200" indent="-457200"/>
            <a:r>
              <a:rPr lang="ru-RU" sz="1800" b="1" dirty="0">
                <a:latin typeface="Arial" charset="0"/>
              </a:rPr>
              <a:t>     последующих тем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20" y="2420888"/>
            <a:ext cx="8092848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26" y="4137024"/>
            <a:ext cx="2376264" cy="2510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71463" y="287338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5428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5428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370360"/>
            <a:ext cx="83486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645" y="1195860"/>
            <a:ext cx="8280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3347864" y="3599100"/>
            <a:ext cx="5112568" cy="24452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85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100" b="1" dirty="0">
                <a:latin typeface="Arial" charset="0"/>
              </a:rPr>
              <a:t> </a:t>
            </a:r>
            <a:r>
              <a:rPr lang="ru-RU" sz="1800" b="1" dirty="0">
                <a:latin typeface="Arial" charset="0"/>
              </a:rPr>
              <a:t>Фиксация нового содержания</a:t>
            </a:r>
          </a:p>
          <a:p>
            <a:pPr marL="457200" indent="-457200">
              <a:spcBef>
                <a:spcPct val="85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1800" b="1" dirty="0">
                <a:latin typeface="Arial" charset="0"/>
              </a:rPr>
              <a:t> Рефлексия </a:t>
            </a:r>
            <a:r>
              <a:rPr lang="ru-RU" sz="1800" b="1" i="1" dirty="0">
                <a:latin typeface="Arial" charset="0"/>
              </a:rPr>
              <a:t>учебной деятельности</a:t>
            </a:r>
          </a:p>
          <a:p>
            <a:pPr marL="457200" indent="-457200"/>
            <a:r>
              <a:rPr lang="ru-RU" sz="1600" b="1" i="1" dirty="0">
                <a:latin typeface="Arial" charset="0"/>
              </a:rPr>
              <a:t>     </a:t>
            </a:r>
            <a:r>
              <a:rPr lang="ru-RU" sz="1600" b="1" dirty="0">
                <a:solidFill>
                  <a:srgbClr val="009999"/>
                </a:solidFill>
                <a:latin typeface="Arial" charset="0"/>
              </a:rPr>
              <a:t>(</a:t>
            </a:r>
            <a:r>
              <a:rPr lang="ru-RU" sz="1600" b="1" i="1" dirty="0">
                <a:solidFill>
                  <a:srgbClr val="009999"/>
                </a:solidFill>
                <a:latin typeface="Arial" charset="0"/>
              </a:rPr>
              <a:t>затруднение, цель, результат,</a:t>
            </a:r>
          </a:p>
          <a:p>
            <a:pPr marL="457200" indent="-457200"/>
            <a:r>
              <a:rPr lang="ru-RU" sz="1600" b="1" i="1" dirty="0">
                <a:solidFill>
                  <a:srgbClr val="009999"/>
                </a:solidFill>
                <a:latin typeface="Arial" charset="0"/>
              </a:rPr>
              <a:t>      как достигнут результат</a:t>
            </a:r>
            <a:r>
              <a:rPr lang="ru-RU" sz="1600" b="1" dirty="0">
                <a:solidFill>
                  <a:srgbClr val="009999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5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1800" b="1" dirty="0">
                <a:latin typeface="Arial" charset="0"/>
              </a:rPr>
              <a:t>Самооценка деятельности на уроке</a:t>
            </a:r>
          </a:p>
          <a:p>
            <a:pPr marL="457200" indent="-457200">
              <a:spcBef>
                <a:spcPct val="85000"/>
              </a:spcBef>
            </a:pPr>
            <a:r>
              <a:rPr lang="ru-RU" sz="1800" b="1" dirty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1800" b="1" dirty="0">
                <a:latin typeface="Arial" charset="0"/>
              </a:rPr>
              <a:t> Домашнее задание</a:t>
            </a:r>
            <a:endParaRPr lang="ru-RU" sz="1600" b="1" dirty="0">
              <a:solidFill>
                <a:srgbClr val="FF99FF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228674"/>
            <a:ext cx="8351466" cy="1370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424533"/>
            <a:ext cx="2793577" cy="2619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714348" y="714357"/>
            <a:ext cx="7889875" cy="19225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b="1" dirty="0">
                <a:solidFill>
                  <a:srgbClr val="92D050"/>
                </a:solidFill>
                <a:latin typeface="Arial" charset="0"/>
              </a:rPr>
              <a:t>ТИПОЛОГИЯ УРОКОВ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dirty="0">
                <a:solidFill>
                  <a:srgbClr val="92D050"/>
                </a:solidFill>
                <a:latin typeface="Arial" charset="0"/>
              </a:rPr>
              <a:t> ДЕЯТЕЛЬНОСТНОЙ НАПРАВЛЕННОСТИ</a:t>
            </a:r>
            <a:endParaRPr lang="ru-RU" sz="28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43608" y="2780928"/>
            <a:ext cx="7128791" cy="3410164"/>
          </a:xfrm>
          <a:prstGeom prst="rect">
            <a:avLst/>
          </a:prstGeom>
          <a:noFill/>
          <a:ln w="19050">
            <a:solidFill>
              <a:srgbClr val="00B0F0">
                <a:alpha val="85097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b="1" i="1" dirty="0">
                <a:solidFill>
                  <a:schemeClr val="accent2"/>
                </a:solidFill>
              </a:rPr>
              <a:t>Типология уроков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chemeClr val="accent2"/>
                </a:solidFill>
              </a:rPr>
              <a:t>–</a:t>
            </a:r>
            <a:r>
              <a:rPr lang="ru-RU" sz="2800" b="1" i="1" dirty="0"/>
              <a:t> </a:t>
            </a:r>
            <a:r>
              <a:rPr lang="ru-RU" sz="2800" dirty="0"/>
              <a:t>это определение типов уроков по какому-либо основанию</a:t>
            </a:r>
            <a:r>
              <a:rPr lang="ru-RU" sz="2800" b="1" i="1" dirty="0"/>
              <a:t>.</a:t>
            </a:r>
            <a:r>
              <a:rPr lang="ru-RU" sz="2800" b="1" i="1" dirty="0">
                <a:solidFill>
                  <a:schemeClr val="accent2"/>
                </a:solidFill>
              </a:rPr>
              <a:t> </a:t>
            </a:r>
            <a:endParaRPr lang="ru-RU" sz="2800" b="1" i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ru-RU" sz="2800" b="1" i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800" dirty="0"/>
              <a:t>Уроки </a:t>
            </a:r>
            <a:r>
              <a:rPr lang="ru-RU" sz="2800" dirty="0" err="1"/>
              <a:t>деятельностной</a:t>
            </a:r>
            <a:r>
              <a:rPr lang="ru-RU" sz="2800" dirty="0"/>
              <a:t> направленности по целеполаганию распределены в четыре группы:</a:t>
            </a:r>
          </a:p>
          <a:p>
            <a:pPr>
              <a:lnSpc>
                <a:spcPct val="110000"/>
              </a:lnSpc>
            </a:pPr>
            <a:endParaRPr lang="ru-RU" sz="28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22552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2553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graphicFrame>
        <p:nvGraphicFramePr>
          <p:cNvPr id="7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89188"/>
              </p:ext>
            </p:extLst>
          </p:nvPr>
        </p:nvGraphicFramePr>
        <p:xfrm>
          <a:off x="323850" y="1196975"/>
          <a:ext cx="8496300" cy="5254791"/>
        </p:xfrm>
        <a:graphic>
          <a:graphicData uri="http://schemas.openxmlformats.org/drawingml/2006/table">
            <a:tbl>
              <a:tblPr/>
              <a:tblGrid>
                <a:gridCol w="3834644"/>
                <a:gridCol w="4661656"/>
              </a:tblGrid>
              <a:tr h="8555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урока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3" marR="91433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102494">
                <a:tc>
                  <a:txBody>
                    <a:bodyPr/>
                    <a:lstStyle/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Урок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открытия нового знания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(ОНЗ) </a:t>
                      </a:r>
                    </a:p>
                  </a:txBody>
                  <a:tcPr marL="91433" marR="9143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lang="ru-RU" sz="1100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Деятельностная</a:t>
                      </a:r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цель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формирование у учащихся способностей к самостоятельному построению новых способов действия на основе метода рефлексивной самоорганизации.</a:t>
                      </a:r>
                    </a:p>
                    <a:p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цель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расширение понятийной базы по учебному предмету за счет включения в нее новых элементов.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7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Урок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рефлексии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(Р)</a:t>
                      </a:r>
                    </a:p>
                  </a:txBody>
                  <a:tcPr marL="91433" marR="9143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Деятельностная</a:t>
                      </a:r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цель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формирование у учащихся способностей к самостоятельному выявлению и исправлению своих ошибок на основе рефлексии коррекционно-контрольного типа.</a:t>
                      </a:r>
                    </a:p>
                    <a:p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 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коррекция и тренинг изученных способов действий – понятий, алгоритмов и т.д.</a:t>
                      </a:r>
                    </a:p>
                    <a:p>
                      <a:pPr eaLnBrk="1" hangingPunct="1">
                        <a:lnSpc>
                          <a:spcPct val="110000"/>
                        </a:lnSpc>
                        <a:buFontTx/>
                        <a:buNone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512">
                <a:tc>
                  <a:txBody>
                    <a:bodyPr/>
                    <a:lstStyle/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Урок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систематизации знаний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(С) </a:t>
                      </a:r>
                    </a:p>
                  </a:txBody>
                  <a:tcPr marL="91433" marR="9143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r>
                        <a:rPr lang="ru-RU" sz="16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Деятельностная</a:t>
                      </a:r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цель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формирование у учащихся способностей к обобщению, структурированию и систематизации изучаемого предметного содержания.</a:t>
                      </a:r>
                    </a:p>
                    <a:p>
                      <a:r>
                        <a:rPr lang="ru-RU" sz="11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цель</a:t>
                      </a:r>
                      <a:r>
                        <a:rPr lang="ru-RU" sz="11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систематизация учебного материала и выявление логики развития содержательно-методических линий курсов.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581">
                <a:tc>
                  <a:txBody>
                    <a:bodyPr/>
                    <a:lstStyle/>
                    <a:p>
                      <a:pPr marL="269875" marR="0" lvl="0" indent="-269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4) Урок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развивающего контроля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(К) </a:t>
                      </a:r>
                    </a:p>
                  </a:txBody>
                  <a:tcPr marL="91433" marR="91433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Деятельностная</a:t>
                      </a:r>
                      <a:r>
                        <a:rPr lang="ru-RU" sz="1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цель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формирование у учащихся способностей к осуществлению контрольной функции.</a:t>
                      </a:r>
                    </a:p>
                    <a:p>
                      <a:r>
                        <a:rPr lang="ru-RU" sz="1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цель</a:t>
                      </a:r>
                      <a:r>
                        <a:rPr lang="ru-RU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контроль и самоконтроль изученных понятий и алгоритмов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3" marR="9143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0825" y="26035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ru-RU" sz="3000" b="1" dirty="0">
                <a:solidFill>
                  <a:srgbClr val="92D050"/>
                </a:solidFill>
                <a:latin typeface="Arial" charset="0"/>
              </a:rPr>
              <a:t>ТИПЫ УРОКОВ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34925" y="44450"/>
            <a:ext cx="9075738" cy="6861175"/>
            <a:chOff x="6" y="1"/>
            <a:chExt cx="5717" cy="4322"/>
          </a:xfrm>
        </p:grpSpPr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7654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755650" y="3573463"/>
            <a:ext cx="749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800">
                <a:solidFill>
                  <a:schemeClr val="tx2"/>
                </a:solidFill>
              </a:rPr>
              <a:t>Цель, задачи курсов</a:t>
            </a: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755650" y="1700213"/>
            <a:ext cx="7602538" cy="308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00B050"/>
                </a:solidFill>
                <a:latin typeface="Arial" charset="0"/>
              </a:rPr>
              <a:t>СТРУКТУРА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УРОКА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ОНЗ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ТЕХНОЛОГИИ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  <a:latin typeface="Arial" charset="0"/>
              </a:rPr>
              <a:t>ДЕЯТЕЛЬНОСТНОГО МЕТОДА 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ОБУЧЕНИЯ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Л.Г. </a:t>
            </a:r>
            <a:r>
              <a:rPr lang="ru-RU" sz="2400" b="1" dirty="0" smtClean="0">
                <a:solidFill>
                  <a:srgbClr val="00B050"/>
                </a:solidFill>
                <a:latin typeface="Arial" charset="0"/>
              </a:rPr>
              <a:t>ПЕТЕРСОН</a:t>
            </a:r>
            <a:endParaRPr lang="ru-RU" sz="2400" b="1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69160"/>
            <a:ext cx="6912768" cy="1656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0726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30727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30723" name="Picture 4" descr="Peterson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33496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Peterson17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148263" y="2349500"/>
            <a:ext cx="3346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3" y="823912"/>
            <a:ext cx="79073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2868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827584" y="1997074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62088" y="4560888"/>
            <a:ext cx="668020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92D050"/>
                </a:solidFill>
              </a:rPr>
              <a:t>Структура </a:t>
            </a:r>
            <a:r>
              <a:rPr lang="ru-RU" sz="3200" b="1" dirty="0">
                <a:solidFill>
                  <a:srgbClr val="92D050"/>
                </a:solidFill>
              </a:rPr>
              <a:t>уроков введения нового знания</a:t>
            </a:r>
            <a:endParaRPr lang="ru-RU" sz="3200" dirty="0">
              <a:solidFill>
                <a:srgbClr val="92D050"/>
              </a:solidFill>
            </a:endParaRPr>
          </a:p>
          <a:p>
            <a:pPr algn="ctr">
              <a:lnSpc>
                <a:spcPct val="125000"/>
              </a:lnSpc>
              <a:spcBef>
                <a:spcPct val="20000"/>
              </a:spcBef>
            </a:pPr>
            <a:endParaRPr lang="ru-RU" sz="3000" b="1" dirty="0" smtClean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600200"/>
            <a:ext cx="7976692" cy="29606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277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3278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229600" cy="730250"/>
          </a:xfrm>
          <a:prstGeom prst="rect">
            <a:avLst/>
          </a:prstGeom>
          <a:noFill/>
          <a:ln w="28575" cap="sq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endParaRPr lang="ru-RU" sz="800" b="1" dirty="0">
              <a:solidFill>
                <a:srgbClr val="E80000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solidFill>
                  <a:srgbClr val="92D050"/>
                </a:solidFill>
                <a:latin typeface="Arial" charset="0"/>
              </a:rPr>
              <a:t>Мотивация к учебной деятельности </a:t>
            </a:r>
            <a:r>
              <a:rPr lang="ru-RU" sz="2400" dirty="0">
                <a:solidFill>
                  <a:srgbClr val="92D050"/>
                </a:solidFill>
                <a:latin typeface="Arial" charset="0"/>
              </a:rPr>
              <a:t> </a:t>
            </a:r>
          </a:p>
          <a:p>
            <a:pPr marL="457200" indent="-457200"/>
            <a:endParaRPr lang="ru-RU" sz="800" dirty="0"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1488" y="1341438"/>
            <a:ext cx="8229600" cy="1098550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000" b="1" dirty="0">
                <a:latin typeface="Arial" charset="0"/>
              </a:rPr>
              <a:t>Цель этапа:</a:t>
            </a:r>
            <a:endParaRPr lang="ru-RU" sz="2000" dirty="0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ru-RU" sz="2000" dirty="0">
                <a:latin typeface="Arial" charset="0"/>
              </a:rPr>
              <a:t>Включение в учебную деятельность на личностно значимом уровне.</a:t>
            </a:r>
            <a:endParaRPr lang="ru-RU" sz="2300" dirty="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987675" y="3046413"/>
            <a:ext cx="5616575" cy="42750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Н</a:t>
            </a:r>
            <a:r>
              <a:rPr lang="ru-RU" sz="2000" dirty="0" smtClean="0">
                <a:solidFill>
                  <a:srgbClr val="002060"/>
                </a:solidFill>
              </a:rPr>
              <a:t>а </a:t>
            </a:r>
            <a:r>
              <a:rPr lang="ru-RU" sz="2000" dirty="0">
                <a:solidFill>
                  <a:srgbClr val="002060"/>
                </a:solidFill>
              </a:rPr>
              <a:t>данном этапе организуется мотивирование ученика к учебной деятельности на уроке, а именно:</a:t>
            </a:r>
          </a:p>
          <a:p>
            <a:r>
              <a:rPr lang="ru-RU" sz="2000" b="1" i="1" dirty="0"/>
              <a:t>1) создаются условия для возникновения у ученика внутренней потребности включения в учебную деятельность («хочу»).</a:t>
            </a:r>
            <a:endParaRPr lang="ru-RU" sz="2000" b="1" dirty="0"/>
          </a:p>
          <a:p>
            <a:r>
              <a:rPr lang="ru-RU" sz="2000" b="1" i="1" dirty="0"/>
              <a:t>2) актуализируются требования к ученику со стороны учебной деятельности и устанавливаются тематические рамки («надо», «могу»).</a:t>
            </a:r>
            <a:endParaRPr lang="ru-RU" sz="2000" b="1" dirty="0"/>
          </a:p>
          <a:p>
            <a:pPr marL="355600" indent="-355600">
              <a:spcBef>
                <a:spcPct val="90000"/>
              </a:spcBef>
            </a:pPr>
            <a:endParaRPr lang="ru-RU" sz="1800" b="1" i="1" dirty="0" smtClean="0">
              <a:latin typeface="Arial" charset="0"/>
            </a:endParaRPr>
          </a:p>
          <a:p>
            <a:pPr marL="355600" indent="-355600"/>
            <a:r>
              <a:rPr lang="ru-RU" sz="1600" b="1" i="1" dirty="0" smtClean="0">
                <a:latin typeface="Arial" charset="0"/>
              </a:rPr>
              <a:t>   </a:t>
            </a:r>
            <a:endParaRPr lang="ru-RU" sz="2400" b="1" dirty="0" smtClean="0">
              <a:solidFill>
                <a:srgbClr val="FF0000"/>
              </a:solidFill>
              <a:latin typeface="Arial" charset="0"/>
            </a:endParaRPr>
          </a:p>
          <a:p>
            <a:pPr marL="355600" indent="-355600">
              <a:spcBef>
                <a:spcPct val="20000"/>
              </a:spcBef>
            </a:pPr>
            <a:endParaRPr lang="ru-RU" sz="1800" b="1" dirty="0" smtClean="0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8" y="2646363"/>
            <a:ext cx="2647970" cy="27988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585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3586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8312" y="476250"/>
            <a:ext cx="8208143" cy="1224558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marL="401638" indent="-401638">
              <a:spcBef>
                <a:spcPct val="30000"/>
              </a:spcBef>
              <a:tabLst>
                <a:tab pos="60325" algn="l"/>
              </a:tabLst>
            </a:pPr>
            <a:r>
              <a:rPr lang="ru-RU" sz="2400" b="1" dirty="0">
                <a:solidFill>
                  <a:srgbClr val="00B050"/>
                </a:solidFill>
                <a:latin typeface="Arial" charset="0"/>
              </a:rPr>
              <a:t>2. Актуализация знаний и пробное учебное действие</a:t>
            </a:r>
            <a:r>
              <a:rPr lang="ru-RU" sz="2400" b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1621842"/>
            <a:ext cx="7704087" cy="2099036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>
                <a:latin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1600" dirty="0">
                <a:latin typeface="Arial" charset="0"/>
              </a:rPr>
              <a:t>Готовность мышления и осознание потребности к построению нового способа действия. </a:t>
            </a:r>
            <a:endParaRPr lang="ru-RU" sz="1600" dirty="0" smtClean="0">
              <a:latin typeface="Arial" charset="0"/>
            </a:endParaRPr>
          </a:p>
          <a:p>
            <a:pPr>
              <a:spcBef>
                <a:spcPct val="30000"/>
              </a:spcBef>
            </a:pPr>
            <a:r>
              <a:rPr lang="ru-RU" sz="1600" b="1" dirty="0"/>
              <a:t>На данном этапе организуется подготовка и мотивация учащихся к надлежащему самостоятельному выполнению пробного учебного действия, его осуществление и фиксация индивидуального затруднения.</a:t>
            </a:r>
          </a:p>
          <a:p>
            <a:pPr>
              <a:spcBef>
                <a:spcPct val="30000"/>
              </a:spcBef>
            </a:pPr>
            <a:endParaRPr lang="ru-RU" sz="1600" b="1" dirty="0"/>
          </a:p>
        </p:txBody>
      </p:sp>
      <p:pic>
        <p:nvPicPr>
          <p:cNvPr id="3584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993" y="3485180"/>
            <a:ext cx="5370512" cy="4902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1" y="3932935"/>
            <a:ext cx="5370512" cy="585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584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3003" y="4386878"/>
            <a:ext cx="4886905" cy="57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11559" y="5157192"/>
            <a:ext cx="7895853" cy="12311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FF3300"/>
                </a:solidFill>
                <a:latin typeface="Tahoma" pitchFamily="34" charset="0"/>
              </a:rPr>
              <a:t>                                     </a:t>
            </a:r>
            <a:r>
              <a:rPr lang="ru-RU" sz="2000" b="1" dirty="0" smtClean="0">
                <a:latin typeface="Tahoma" pitchFamily="34" charset="0"/>
              </a:rPr>
              <a:t>4. Фиксация затруднения</a:t>
            </a:r>
          </a:p>
          <a:p>
            <a:endParaRPr lang="ru-RU" sz="1800" dirty="0">
              <a:solidFill>
                <a:srgbClr val="FF3300"/>
              </a:solidFill>
              <a:latin typeface="Tahoma" pitchFamily="34" charset="0"/>
            </a:endParaRPr>
          </a:p>
          <a:p>
            <a:r>
              <a:rPr lang="ru-RU" sz="1800" dirty="0" smtClean="0">
                <a:solidFill>
                  <a:srgbClr val="FF3300"/>
                </a:solidFill>
                <a:latin typeface="Tahoma" pitchFamily="34" charset="0"/>
              </a:rPr>
              <a:t>Затруднение</a:t>
            </a:r>
            <a:r>
              <a:rPr lang="ru-RU" sz="1800" dirty="0" smtClean="0">
                <a:latin typeface="Tahoma" pitchFamily="34" charset="0"/>
              </a:rPr>
              <a:t> </a:t>
            </a:r>
            <a:r>
              <a:rPr lang="ru-RU" sz="1800" dirty="0">
                <a:latin typeface="Tahoma" pitchFamily="34" charset="0"/>
              </a:rPr>
              <a:t>– фиксация того, что </a:t>
            </a:r>
            <a:r>
              <a:rPr lang="ru-RU" sz="1800" dirty="0">
                <a:solidFill>
                  <a:srgbClr val="FF3300"/>
                </a:solidFill>
                <a:latin typeface="Tahoma" pitchFamily="34" charset="0"/>
              </a:rPr>
              <a:t>я не могу</a:t>
            </a:r>
            <a:r>
              <a:rPr lang="ru-RU" sz="1800" dirty="0">
                <a:latin typeface="Tahoma" pitchFamily="34" charset="0"/>
              </a:rPr>
              <a:t> что-то сделать. </a:t>
            </a:r>
          </a:p>
          <a:p>
            <a:r>
              <a:rPr lang="ru-RU" sz="1800" dirty="0">
                <a:latin typeface="Tahoma" pitchFamily="34" charset="0"/>
              </a:rPr>
              <a:t>Фиксация невозможности получить запланированный результат</a:t>
            </a:r>
            <a:endParaRPr lang="ru-RU" sz="1800" b="1" dirty="0" smtClean="0">
              <a:solidFill>
                <a:srgbClr val="0071E2"/>
              </a:solidFill>
              <a:latin typeface="Arial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7116" y="3676959"/>
            <a:ext cx="2655887" cy="1403350"/>
            <a:chOff x="295" y="300"/>
            <a:chExt cx="2086" cy="1134"/>
          </a:xfrm>
        </p:grpSpPr>
        <p:pic>
          <p:nvPicPr>
            <p:cNvPr id="35857" name="Picture 8" descr="Peterson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300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8" name="Picture 9" descr="Peterso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74" y="300"/>
              <a:ext cx="907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075738" cy="6861175"/>
            <a:chOff x="6" y="1"/>
            <a:chExt cx="5717" cy="4322"/>
          </a:xfrm>
        </p:grpSpPr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  <p:sp>
          <p:nvSpPr>
            <p:cNvPr id="3892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latin typeface="Arial" charset="0"/>
              </a:endParaRPr>
            </a:p>
          </p:txBody>
        </p:sp>
      </p:grp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342" y="471593"/>
            <a:ext cx="7920075" cy="83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07678" y="1579114"/>
            <a:ext cx="8337550" cy="1508105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000" b="1" dirty="0">
                <a:latin typeface="Arial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sz="2000" dirty="0">
                <a:latin typeface="Arial" charset="0"/>
              </a:rPr>
              <a:t>Выявление и фиксация места и причины затруднения</a:t>
            </a:r>
            <a:r>
              <a:rPr lang="ru-RU" sz="2000" dirty="0" smtClean="0">
                <a:latin typeface="Arial" charset="0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/>
              <a:t>На данном этапе организуется выход учащегося в рефлексию пробного действия, выявление места и причины затруднения</a:t>
            </a:r>
            <a:endParaRPr lang="ru-RU" sz="2000" dirty="0">
              <a:latin typeface="Arial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563939" y="3136881"/>
            <a:ext cx="4752478" cy="33840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44500" indent="-444500"/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300" b="1" dirty="0">
                <a:latin typeface="Arial" charset="0"/>
              </a:rPr>
              <a:t> Перестаю действовать – </a:t>
            </a:r>
          </a:p>
          <a:p>
            <a:pPr marL="444500" indent="-444500"/>
            <a:r>
              <a:rPr lang="ru-RU" sz="2300" b="1" dirty="0">
                <a:latin typeface="Arial" charset="0"/>
              </a:rPr>
              <a:t>    начинаю думать.</a:t>
            </a:r>
          </a:p>
          <a:p>
            <a:pPr marL="444500" indent="-444500">
              <a:spcBef>
                <a:spcPct val="50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300" b="1" dirty="0">
                <a:latin typeface="Arial" charset="0"/>
              </a:rPr>
              <a:t> Что я делал, какие знания  применял?</a:t>
            </a:r>
          </a:p>
          <a:p>
            <a:pPr marL="444500" indent="-444500">
              <a:spcBef>
                <a:spcPct val="40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300" b="1" dirty="0">
                <a:latin typeface="Arial" charset="0"/>
              </a:rPr>
              <a:t>  Где возникло затруднение?</a:t>
            </a:r>
          </a:p>
          <a:p>
            <a:pPr marL="444500" indent="-444500" algn="just"/>
            <a:r>
              <a:rPr lang="ru-RU" sz="2300" b="1" dirty="0">
                <a:latin typeface="Arial" charset="0"/>
              </a:rPr>
              <a:t>		       </a:t>
            </a:r>
            <a:r>
              <a:rPr lang="ru-RU" sz="23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2300" b="1" i="1" dirty="0">
                <a:solidFill>
                  <a:srgbClr val="FF0000"/>
                </a:solidFill>
                <a:latin typeface="Arial" charset="0"/>
              </a:rPr>
              <a:t>место</a:t>
            </a:r>
            <a:r>
              <a:rPr lang="ru-RU" sz="2300" b="1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marL="444500" indent="-444500">
              <a:spcBef>
                <a:spcPct val="40000"/>
              </a:spcBef>
            </a:pPr>
            <a:r>
              <a:rPr lang="ru-RU" sz="2300" b="1" dirty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2300" b="1" dirty="0">
                <a:latin typeface="Arial" charset="0"/>
              </a:rPr>
              <a:t>  Почему оно возникло?</a:t>
            </a:r>
          </a:p>
          <a:p>
            <a:pPr marL="444500" indent="-444500"/>
            <a:r>
              <a:rPr lang="ru-RU" sz="2300" b="1" dirty="0">
                <a:latin typeface="Arial" charset="0"/>
              </a:rPr>
              <a:t>                 </a:t>
            </a:r>
            <a:r>
              <a:rPr lang="ru-RU" sz="2300" b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2300" b="1" i="1" dirty="0">
                <a:solidFill>
                  <a:srgbClr val="FF0000"/>
                </a:solidFill>
                <a:latin typeface="Arial" charset="0"/>
              </a:rPr>
              <a:t>причина</a:t>
            </a:r>
            <a:r>
              <a:rPr lang="ru-RU" sz="2300" b="1" dirty="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42" y="3374556"/>
            <a:ext cx="3095538" cy="2430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</TotalTime>
  <Words>649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Comic Sans MS</vt:lpstr>
      <vt:lpstr>Franklin Gothic Heavy</vt:lpstr>
      <vt:lpstr>Tahoma</vt:lpstr>
      <vt:lpstr>Times New Roman</vt:lpstr>
      <vt:lpstr>Trebuchet MS</vt:lpstr>
      <vt:lpstr>Wingdings 3</vt:lpstr>
      <vt:lpstr>Грань</vt:lpstr>
      <vt:lpstr>Технология деятельностного метода (ТДМ)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Service</dc:creator>
  <cp:lastModifiedBy>пользователь</cp:lastModifiedBy>
  <cp:revision>50</cp:revision>
  <dcterms:created xsi:type="dcterms:W3CDTF">2012-10-15T16:42:43Z</dcterms:created>
  <dcterms:modified xsi:type="dcterms:W3CDTF">2018-06-15T00:35:30Z</dcterms:modified>
</cp:coreProperties>
</file>